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7.jpg" ContentType="image/jp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77" r:id="rId4"/>
    <p:sldId id="258" r:id="rId5"/>
    <p:sldId id="259" r:id="rId6"/>
    <p:sldId id="279" r:id="rId7"/>
    <p:sldId id="260" r:id="rId8"/>
    <p:sldId id="278" r:id="rId9"/>
    <p:sldId id="276" r:id="rId10"/>
    <p:sldId id="261" r:id="rId11"/>
    <p:sldId id="263" r:id="rId12"/>
    <p:sldId id="274" r:id="rId13"/>
    <p:sldId id="275" r:id="rId14"/>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2" d="100"/>
          <a:sy n="52" d="100"/>
        </p:scale>
        <p:origin x="850" y="8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650" b="0" i="0">
                <a:solidFill>
                  <a:schemeClr val="bg1"/>
                </a:solidFill>
                <a:latin typeface="SimSun"/>
                <a:cs typeface="SimSun"/>
              </a:defRPr>
            </a:lvl1pPr>
          </a:lstStyle>
          <a:p>
            <a:endParaRPr/>
          </a:p>
        </p:txBody>
      </p:sp>
      <p:sp>
        <p:nvSpPr>
          <p:cNvPr id="3" name="Holder 3"/>
          <p:cNvSpPr>
            <a:spLocks noGrp="1"/>
          </p:cNvSpPr>
          <p:nvPr>
            <p:ph type="body" idx="1"/>
          </p:nvPr>
        </p:nvSpPr>
        <p:spPr/>
        <p:txBody>
          <a:bodyPr lIns="0" tIns="0" rIns="0" bIns="0"/>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650" b="0" i="0">
                <a:solidFill>
                  <a:schemeClr val="bg1"/>
                </a:solidFill>
                <a:latin typeface="SimSun"/>
                <a:cs typeface="SimSun"/>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650" b="0" i="0">
                <a:solidFill>
                  <a:schemeClr val="bg1"/>
                </a:solidFill>
                <a:latin typeface="SimSun"/>
                <a:cs typeface="SimSu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17" name="bg object 17"/>
          <p:cNvSpPr/>
          <p:nvPr/>
        </p:nvSpPr>
        <p:spPr>
          <a:xfrm>
            <a:off x="15855001" y="5907499"/>
            <a:ext cx="2433320" cy="3476625"/>
          </a:xfrm>
          <a:custGeom>
            <a:avLst/>
            <a:gdLst/>
            <a:ahLst/>
            <a:cxnLst/>
            <a:rect l="l" t="t" r="r" b="b"/>
            <a:pathLst>
              <a:path w="2433319" h="3476625">
                <a:moveTo>
                  <a:pt x="1738312" y="3476624"/>
                </a:moveTo>
                <a:lnTo>
                  <a:pt x="0" y="1738312"/>
                </a:lnTo>
                <a:lnTo>
                  <a:pt x="1738312" y="0"/>
                </a:lnTo>
                <a:lnTo>
                  <a:pt x="2432998" y="694685"/>
                </a:lnTo>
                <a:lnTo>
                  <a:pt x="2432998" y="2781938"/>
                </a:lnTo>
                <a:lnTo>
                  <a:pt x="1738312" y="3476624"/>
                </a:lnTo>
                <a:close/>
              </a:path>
            </a:pathLst>
          </a:custGeom>
          <a:solidFill>
            <a:srgbClr val="484B67"/>
          </a:solidFill>
        </p:spPr>
        <p:txBody>
          <a:bodyPr wrap="square" lIns="0" tIns="0" rIns="0" bIns="0" rtlCol="0"/>
          <a:lstStyle/>
          <a:p>
            <a:endParaRPr/>
          </a:p>
        </p:txBody>
      </p:sp>
      <p:sp>
        <p:nvSpPr>
          <p:cNvPr id="18" name="bg object 18"/>
          <p:cNvSpPr/>
          <p:nvPr/>
        </p:nvSpPr>
        <p:spPr>
          <a:xfrm>
            <a:off x="8716814" y="8595250"/>
            <a:ext cx="2892425" cy="1692275"/>
          </a:xfrm>
          <a:custGeom>
            <a:avLst/>
            <a:gdLst/>
            <a:ahLst/>
            <a:cxnLst/>
            <a:rect l="l" t="t" r="r" b="b"/>
            <a:pathLst>
              <a:path w="2892425" h="1692275">
                <a:moveTo>
                  <a:pt x="2401122" y="1691748"/>
                </a:moveTo>
                <a:lnTo>
                  <a:pt x="0" y="1691748"/>
                </a:lnTo>
                <a:lnTo>
                  <a:pt x="1691748" y="0"/>
                </a:lnTo>
                <a:lnTo>
                  <a:pt x="2892309" y="1200560"/>
                </a:lnTo>
                <a:lnTo>
                  <a:pt x="2401122" y="1691748"/>
                </a:lnTo>
                <a:close/>
              </a:path>
            </a:pathLst>
          </a:custGeom>
          <a:solidFill>
            <a:srgbClr val="484B67"/>
          </a:solidFill>
        </p:spPr>
        <p:txBody>
          <a:bodyPr wrap="square" lIns="0" tIns="0" rIns="0" bIns="0" rtlCol="0"/>
          <a:lstStyle/>
          <a:p>
            <a:endParaRPr/>
          </a:p>
        </p:txBody>
      </p:sp>
      <p:sp>
        <p:nvSpPr>
          <p:cNvPr id="19" name="bg object 19"/>
          <p:cNvSpPr/>
          <p:nvPr/>
        </p:nvSpPr>
        <p:spPr>
          <a:xfrm>
            <a:off x="8132499" y="8057499"/>
            <a:ext cx="2371725" cy="2230120"/>
          </a:xfrm>
          <a:custGeom>
            <a:avLst/>
            <a:gdLst/>
            <a:ahLst/>
            <a:cxnLst/>
            <a:rect l="l" t="t" r="r" b="b"/>
            <a:pathLst>
              <a:path w="2371725" h="2230120">
                <a:moveTo>
                  <a:pt x="774403" y="2229500"/>
                </a:moveTo>
                <a:lnTo>
                  <a:pt x="490625" y="2229500"/>
                </a:lnTo>
                <a:lnTo>
                  <a:pt x="0" y="1740812"/>
                </a:lnTo>
                <a:lnTo>
                  <a:pt x="1738312" y="0"/>
                </a:lnTo>
                <a:lnTo>
                  <a:pt x="2371108" y="632795"/>
                </a:lnTo>
                <a:lnTo>
                  <a:pt x="774403" y="2229500"/>
                </a:lnTo>
                <a:close/>
              </a:path>
            </a:pathLst>
          </a:custGeom>
          <a:solidFill>
            <a:srgbClr val="6FB0D9"/>
          </a:solidFill>
        </p:spPr>
        <p:txBody>
          <a:bodyPr wrap="square" lIns="0" tIns="0" rIns="0" bIns="0" rtlCol="0"/>
          <a:lstStyle/>
          <a:p>
            <a:endParaRPr/>
          </a:p>
        </p:txBody>
      </p:sp>
      <p:sp>
        <p:nvSpPr>
          <p:cNvPr id="20" name="bg object 20"/>
          <p:cNvSpPr/>
          <p:nvPr/>
        </p:nvSpPr>
        <p:spPr>
          <a:xfrm>
            <a:off x="11900000" y="6899999"/>
            <a:ext cx="5772150" cy="3387090"/>
          </a:xfrm>
          <a:custGeom>
            <a:avLst/>
            <a:gdLst/>
            <a:ahLst/>
            <a:cxnLst/>
            <a:rect l="l" t="t" r="r" b="b"/>
            <a:pathLst>
              <a:path w="5772150" h="3387090">
                <a:moveTo>
                  <a:pt x="5271438" y="3387000"/>
                </a:moveTo>
                <a:lnTo>
                  <a:pt x="501140" y="3387000"/>
                </a:lnTo>
                <a:lnTo>
                  <a:pt x="0" y="2886076"/>
                </a:lnTo>
                <a:lnTo>
                  <a:pt x="2887321" y="0"/>
                </a:lnTo>
                <a:lnTo>
                  <a:pt x="5772144" y="2886076"/>
                </a:lnTo>
                <a:lnTo>
                  <a:pt x="5271438" y="3387000"/>
                </a:lnTo>
                <a:close/>
              </a:path>
            </a:pathLst>
          </a:custGeom>
          <a:solidFill>
            <a:srgbClr val="6FB0D9"/>
          </a:solidFill>
        </p:spPr>
        <p:txBody>
          <a:bodyPr wrap="square" lIns="0" tIns="0" rIns="0" bIns="0" rtlCol="0"/>
          <a:lstStyle/>
          <a:p>
            <a:endParaRPr/>
          </a:p>
        </p:txBody>
      </p:sp>
      <p:sp>
        <p:nvSpPr>
          <p:cNvPr id="21" name="bg object 21"/>
          <p:cNvSpPr/>
          <p:nvPr/>
        </p:nvSpPr>
        <p:spPr>
          <a:xfrm>
            <a:off x="0" y="0"/>
            <a:ext cx="2344420" cy="2506345"/>
          </a:xfrm>
          <a:custGeom>
            <a:avLst/>
            <a:gdLst/>
            <a:ahLst/>
            <a:cxnLst/>
            <a:rect l="l" t="t" r="r" b="b"/>
            <a:pathLst>
              <a:path w="2344420" h="2506345">
                <a:moveTo>
                  <a:pt x="271009" y="2506009"/>
                </a:moveTo>
                <a:lnTo>
                  <a:pt x="0" y="2234836"/>
                </a:lnTo>
                <a:lnTo>
                  <a:pt x="0" y="0"/>
                </a:lnTo>
                <a:lnTo>
                  <a:pt x="1909362" y="0"/>
                </a:lnTo>
                <a:lnTo>
                  <a:pt x="2343947" y="434322"/>
                </a:lnTo>
                <a:lnTo>
                  <a:pt x="271009" y="2506009"/>
                </a:lnTo>
                <a:close/>
              </a:path>
            </a:pathLst>
          </a:custGeom>
          <a:solidFill>
            <a:srgbClr val="6FB0D9"/>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1/25/2024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2" name="Holder 2"/>
          <p:cNvSpPr>
            <a:spLocks noGrp="1"/>
          </p:cNvSpPr>
          <p:nvPr>
            <p:ph type="title"/>
          </p:nvPr>
        </p:nvSpPr>
        <p:spPr>
          <a:xfrm>
            <a:off x="7937991" y="1243038"/>
            <a:ext cx="2424716" cy="734060"/>
          </a:xfrm>
          <a:prstGeom prst="rect">
            <a:avLst/>
          </a:prstGeom>
        </p:spPr>
        <p:txBody>
          <a:bodyPr wrap="square" lIns="0" tIns="0" rIns="0" bIns="0">
            <a:spAutoFit/>
          </a:bodyPr>
          <a:lstStyle>
            <a:lvl1pPr>
              <a:defRPr sz="4650" b="0" i="0">
                <a:solidFill>
                  <a:schemeClr val="bg1"/>
                </a:solidFill>
                <a:latin typeface="SimSun"/>
                <a:cs typeface="SimSun"/>
              </a:defRPr>
            </a:lvl1pPr>
          </a:lstStyle>
          <a:p>
            <a:endParaRPr/>
          </a:p>
        </p:txBody>
      </p:sp>
      <p:sp>
        <p:nvSpPr>
          <p:cNvPr id="3" name="Holder 3"/>
          <p:cNvSpPr>
            <a:spLocks noGrp="1"/>
          </p:cNvSpPr>
          <p:nvPr>
            <p:ph type="body" idx="1"/>
          </p:nvPr>
        </p:nvSpPr>
        <p:spPr>
          <a:xfrm>
            <a:off x="4051283" y="4099303"/>
            <a:ext cx="10198133" cy="3262629"/>
          </a:xfrm>
          <a:prstGeom prst="rect">
            <a:avLst/>
          </a:prstGeom>
        </p:spPr>
        <p:txBody>
          <a:bodyPr wrap="square" lIns="0" tIns="0" rIns="0" bIns="0">
            <a:spAutoFit/>
          </a:bodyPr>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1/25/2024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betterhealthwhileaging.net/tools-for-caregivers-keeping-organizing-medical-information/" TargetMode="External"/><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73552" y="2903702"/>
            <a:ext cx="8316595" cy="2761653"/>
          </a:xfrm>
          <a:prstGeom prst="rect">
            <a:avLst/>
          </a:prstGeom>
        </p:spPr>
        <p:txBody>
          <a:bodyPr vert="horz" wrap="square" lIns="0" tIns="182245" rIns="0" bIns="0" rtlCol="0">
            <a:spAutoFit/>
          </a:bodyPr>
          <a:lstStyle/>
          <a:p>
            <a:pPr marL="12700" marR="5080">
              <a:lnSpc>
                <a:spcPts val="6670"/>
              </a:lnSpc>
              <a:spcBef>
                <a:spcPts val="1435"/>
              </a:spcBef>
            </a:pPr>
            <a:r>
              <a:rPr sz="6650" spc="-5" dirty="0">
                <a:solidFill>
                  <a:srgbClr val="FFFFFF"/>
                </a:solidFill>
                <a:latin typeface="Georgia"/>
                <a:cs typeface="Georgia"/>
              </a:rPr>
              <a:t>Exploring </a:t>
            </a:r>
            <a:r>
              <a:rPr sz="6650" dirty="0">
                <a:solidFill>
                  <a:srgbClr val="FFFFFF"/>
                </a:solidFill>
                <a:latin typeface="Georgia"/>
                <a:cs typeface="Georgia"/>
              </a:rPr>
              <a:t> </a:t>
            </a:r>
            <a:r>
              <a:rPr sz="6650" spc="90" dirty="0">
                <a:solidFill>
                  <a:srgbClr val="FFFFFF"/>
                </a:solidFill>
                <a:latin typeface="Georgia"/>
                <a:cs typeface="Georgia"/>
              </a:rPr>
              <a:t>the </a:t>
            </a:r>
            <a:r>
              <a:rPr sz="6650" spc="-35" dirty="0">
                <a:solidFill>
                  <a:srgbClr val="FFFFFF"/>
                </a:solidFill>
                <a:latin typeface="Georgia"/>
                <a:cs typeface="Georgia"/>
              </a:rPr>
              <a:t>Innovative </a:t>
            </a:r>
            <a:r>
              <a:rPr sz="6650" spc="-170" dirty="0">
                <a:solidFill>
                  <a:srgbClr val="FFFFFF"/>
                </a:solidFill>
                <a:latin typeface="Georgia"/>
                <a:cs typeface="Georgia"/>
              </a:rPr>
              <a:t>World </a:t>
            </a:r>
            <a:r>
              <a:rPr sz="6650" spc="-165" dirty="0">
                <a:solidFill>
                  <a:srgbClr val="FFFFFF"/>
                </a:solidFill>
                <a:latin typeface="Georgia"/>
                <a:cs typeface="Georgia"/>
              </a:rPr>
              <a:t> </a:t>
            </a:r>
            <a:r>
              <a:rPr sz="6650" spc="90" dirty="0">
                <a:solidFill>
                  <a:srgbClr val="FFFFFF"/>
                </a:solidFill>
                <a:latin typeface="Georgia"/>
                <a:cs typeface="Georgia"/>
              </a:rPr>
              <a:t>of</a:t>
            </a:r>
            <a:r>
              <a:rPr sz="6650" spc="-155" dirty="0">
                <a:solidFill>
                  <a:srgbClr val="FFFFFF"/>
                </a:solidFill>
                <a:latin typeface="Georgia"/>
                <a:cs typeface="Georgia"/>
              </a:rPr>
              <a:t> </a:t>
            </a:r>
            <a:r>
              <a:rPr sz="6650" spc="-635" dirty="0">
                <a:solidFill>
                  <a:srgbClr val="FFFFFF"/>
                </a:solidFill>
                <a:latin typeface="Georgia"/>
                <a:cs typeface="Georgia"/>
              </a:rPr>
              <a:t>MEDFOLIO</a:t>
            </a:r>
            <a:endParaRPr sz="6650" dirty="0">
              <a:latin typeface="Georgia"/>
              <a:cs typeface="Georgia"/>
            </a:endParaRPr>
          </a:p>
        </p:txBody>
      </p:sp>
      <p:sp>
        <p:nvSpPr>
          <p:cNvPr id="6" name="Flowchart: Decision 5">
            <a:extLst>
              <a:ext uri="{FF2B5EF4-FFF2-40B4-BE49-F238E27FC236}">
                <a16:creationId xmlns:a16="http://schemas.microsoft.com/office/drawing/2014/main" id="{AB0600F3-6430-96CA-D81E-71980F3C5F2C}"/>
              </a:ext>
            </a:extLst>
          </p:cNvPr>
          <p:cNvSpPr/>
          <p:nvPr/>
        </p:nvSpPr>
        <p:spPr>
          <a:xfrm>
            <a:off x="11464515" y="-260350"/>
            <a:ext cx="6836185" cy="6749897"/>
          </a:xfrm>
          <a:prstGeom prst="flowChartDecision">
            <a:avLst/>
          </a:prstGeo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lowchart: Decision 6">
            <a:extLst>
              <a:ext uri="{FF2B5EF4-FFF2-40B4-BE49-F238E27FC236}">
                <a16:creationId xmlns:a16="http://schemas.microsoft.com/office/drawing/2014/main" id="{7AB138A3-60A1-A84D-1546-49703A61C8CB}"/>
              </a:ext>
            </a:extLst>
          </p:cNvPr>
          <p:cNvSpPr/>
          <p:nvPr/>
        </p:nvSpPr>
        <p:spPr>
          <a:xfrm>
            <a:off x="8794039" y="3752492"/>
            <a:ext cx="5537911" cy="5474109"/>
          </a:xfrm>
          <a:prstGeom prst="flowChartDecision">
            <a:avLst/>
          </a:prstGeo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7" y="0"/>
            <a:ext cx="5647690" cy="5734685"/>
            <a:chOff x="12640787" y="0"/>
            <a:chExt cx="5647690" cy="5734685"/>
          </a:xfrm>
        </p:grpSpPr>
        <p:sp>
          <p:nvSpPr>
            <p:cNvPr id="3" name="object 3"/>
            <p:cNvSpPr/>
            <p:nvPr/>
          </p:nvSpPr>
          <p:spPr>
            <a:xfrm>
              <a:off x="16373134" y="2795251"/>
              <a:ext cx="1915160" cy="2939415"/>
            </a:xfrm>
            <a:custGeom>
              <a:avLst/>
              <a:gdLst/>
              <a:ahLst/>
              <a:cxnLst/>
              <a:rect l="l" t="t" r="r" b="b"/>
              <a:pathLst>
                <a:path w="1915159" h="2939415">
                  <a:moveTo>
                    <a:pt x="1201425" y="2938873"/>
                  </a:moveTo>
                  <a:lnTo>
                    <a:pt x="0" y="1738312"/>
                  </a:lnTo>
                  <a:lnTo>
                    <a:pt x="1739563" y="0"/>
                  </a:lnTo>
                  <a:lnTo>
                    <a:pt x="1914865" y="175176"/>
                  </a:lnTo>
                  <a:lnTo>
                    <a:pt x="1914865" y="2225946"/>
                  </a:lnTo>
                  <a:lnTo>
                    <a:pt x="1201425" y="2938873"/>
                  </a:lnTo>
                  <a:close/>
                </a:path>
              </a:pathLst>
            </a:custGeom>
            <a:solidFill>
              <a:srgbClr val="484B67"/>
            </a:solidFill>
          </p:spPr>
          <p:txBody>
            <a:bodyPr wrap="square" lIns="0" tIns="0" rIns="0" bIns="0" rtlCol="0"/>
            <a:lstStyle/>
            <a:p>
              <a:endParaRPr/>
            </a:p>
          </p:txBody>
        </p:sp>
        <p:sp>
          <p:nvSpPr>
            <p:cNvPr id="4" name="object 4"/>
            <p:cNvSpPr/>
            <p:nvPr/>
          </p:nvSpPr>
          <p:spPr>
            <a:xfrm>
              <a:off x="12640780" y="11"/>
              <a:ext cx="5647690" cy="4629150"/>
            </a:xfrm>
            <a:custGeom>
              <a:avLst/>
              <a:gdLst/>
              <a:ahLst/>
              <a:cxnLst/>
              <a:rect l="l" t="t" r="r" b="b"/>
              <a:pathLst>
                <a:path w="5647690" h="4629150">
                  <a:moveTo>
                    <a:pt x="5567019" y="2890291"/>
                  </a:moveTo>
                  <a:lnTo>
                    <a:pt x="4936274" y="2257488"/>
                  </a:lnTo>
                  <a:lnTo>
                    <a:pt x="3196717" y="3995801"/>
                  </a:lnTo>
                  <a:lnTo>
                    <a:pt x="3827462" y="4628604"/>
                  </a:lnTo>
                  <a:lnTo>
                    <a:pt x="5567019" y="2890291"/>
                  </a:lnTo>
                  <a:close/>
                </a:path>
                <a:path w="5647690" h="4629150">
                  <a:moveTo>
                    <a:pt x="5647220" y="0"/>
                  </a:moveTo>
                  <a:lnTo>
                    <a:pt x="0" y="0"/>
                  </a:lnTo>
                  <a:lnTo>
                    <a:pt x="3075927" y="3075914"/>
                  </a:lnTo>
                  <a:lnTo>
                    <a:pt x="5647220" y="504634"/>
                  </a:lnTo>
                  <a:lnTo>
                    <a:pt x="5647220" y="0"/>
                  </a:lnTo>
                  <a:close/>
                </a:path>
              </a:pathLst>
            </a:custGeom>
            <a:solidFill>
              <a:srgbClr val="6FB0D9"/>
            </a:solidFill>
          </p:spPr>
          <p:txBody>
            <a:bodyPr wrap="square" lIns="0" tIns="0" rIns="0" bIns="0" rtlCol="0"/>
            <a:lstStyle/>
            <a:p>
              <a:endParaRPr/>
            </a:p>
          </p:txBody>
        </p:sp>
      </p:grpSp>
      <p:sp>
        <p:nvSpPr>
          <p:cNvPr id="5" name="object 5"/>
          <p:cNvSpPr/>
          <p:nvPr/>
        </p:nvSpPr>
        <p:spPr>
          <a:xfrm>
            <a:off x="15062500" y="6675000"/>
            <a:ext cx="3225800" cy="3612515"/>
          </a:xfrm>
          <a:custGeom>
            <a:avLst/>
            <a:gdLst/>
            <a:ahLst/>
            <a:cxnLst/>
            <a:rect l="l" t="t" r="r" b="b"/>
            <a:pathLst>
              <a:path w="3225800" h="3612515">
                <a:moveTo>
                  <a:pt x="3225499" y="3611999"/>
                </a:moveTo>
                <a:lnTo>
                  <a:pt x="386687" y="3611999"/>
                </a:lnTo>
                <a:lnTo>
                  <a:pt x="0" y="3225462"/>
                </a:lnTo>
                <a:lnTo>
                  <a:pt x="3224211" y="0"/>
                </a:lnTo>
                <a:lnTo>
                  <a:pt x="3225499" y="1286"/>
                </a:lnTo>
                <a:lnTo>
                  <a:pt x="3225499" y="3611999"/>
                </a:lnTo>
                <a:close/>
              </a:path>
            </a:pathLst>
          </a:custGeom>
          <a:solidFill>
            <a:srgbClr val="6FB0D9"/>
          </a:solidFill>
        </p:spPr>
        <p:txBody>
          <a:bodyPr wrap="square" lIns="0" tIns="0" rIns="0" bIns="0" rtlCol="0"/>
          <a:lstStyle/>
          <a:p>
            <a:endParaRPr/>
          </a:p>
        </p:txBody>
      </p:sp>
      <p:sp>
        <p:nvSpPr>
          <p:cNvPr id="9" name="object 9"/>
          <p:cNvSpPr txBox="1">
            <a:spLocks noGrp="1"/>
          </p:cNvSpPr>
          <p:nvPr>
            <p:ph type="title"/>
          </p:nvPr>
        </p:nvSpPr>
        <p:spPr>
          <a:xfrm>
            <a:off x="1911350" y="1345229"/>
            <a:ext cx="8645589" cy="936154"/>
          </a:xfrm>
          <a:prstGeom prst="rect">
            <a:avLst/>
          </a:prstGeom>
        </p:spPr>
        <p:txBody>
          <a:bodyPr vert="horz" wrap="square" lIns="0" tIns="12700" rIns="0" bIns="0" rtlCol="0">
            <a:spAutoFit/>
          </a:bodyPr>
          <a:lstStyle/>
          <a:p>
            <a:pPr marL="12700">
              <a:lnSpc>
                <a:spcPct val="100000"/>
              </a:lnSpc>
              <a:spcBef>
                <a:spcPts val="100"/>
              </a:spcBef>
            </a:pPr>
            <a:r>
              <a:rPr lang="en-IN" sz="6000" b="1" i="0" dirty="0">
                <a:effectLst/>
                <a:latin typeface="Söhne"/>
              </a:rPr>
              <a:t>Front-End (User Interface):</a:t>
            </a:r>
            <a:endParaRPr sz="6000" spc="145" dirty="0"/>
          </a:p>
        </p:txBody>
      </p:sp>
      <p:sp>
        <p:nvSpPr>
          <p:cNvPr id="11" name="object 11"/>
          <p:cNvSpPr txBox="1"/>
          <p:nvPr/>
        </p:nvSpPr>
        <p:spPr>
          <a:xfrm>
            <a:off x="3863975" y="3354359"/>
            <a:ext cx="7197595" cy="4967384"/>
          </a:xfrm>
          <a:prstGeom prst="rect">
            <a:avLst/>
          </a:prstGeom>
        </p:spPr>
        <p:txBody>
          <a:bodyPr vert="horz" wrap="square" lIns="0" tIns="14604" rIns="0" bIns="0" rtlCol="0">
            <a:spAutoFit/>
          </a:bodyPr>
          <a:lstStyle/>
          <a:p>
            <a:pPr marL="12700" marR="5080" indent="1165860">
              <a:lnSpc>
                <a:spcPct val="100200"/>
              </a:lnSpc>
              <a:spcBef>
                <a:spcPts val="114"/>
              </a:spcBef>
            </a:pPr>
            <a:r>
              <a:rPr lang="en-US" sz="4800" b="0" i="0" dirty="0">
                <a:solidFill>
                  <a:srgbClr val="D1D5DB"/>
                </a:solidFill>
                <a:effectLst/>
                <a:latin typeface="Söhne"/>
              </a:rPr>
              <a:t>The  fundamental web technologies for building the user interface:</a:t>
            </a:r>
          </a:p>
          <a:p>
            <a:pPr marL="527050" marR="5080" indent="-514350">
              <a:lnSpc>
                <a:spcPct val="100200"/>
              </a:lnSpc>
              <a:spcBef>
                <a:spcPts val="114"/>
              </a:spcBef>
              <a:buAutoNum type="arabicPeriod"/>
            </a:pPr>
            <a:r>
              <a:rPr lang="en-US" sz="4800" dirty="0">
                <a:solidFill>
                  <a:srgbClr val="D1D5DB"/>
                </a:solidFill>
                <a:latin typeface="Söhne"/>
              </a:rPr>
              <a:t>HTML</a:t>
            </a:r>
          </a:p>
          <a:p>
            <a:pPr marL="527050" marR="5080" indent="-514350">
              <a:lnSpc>
                <a:spcPct val="100200"/>
              </a:lnSpc>
              <a:spcBef>
                <a:spcPts val="114"/>
              </a:spcBef>
              <a:buAutoNum type="arabicPeriod"/>
            </a:pPr>
            <a:r>
              <a:rPr lang="en-US" sz="4800" dirty="0">
                <a:solidFill>
                  <a:srgbClr val="D1D5DB"/>
                </a:solidFill>
                <a:latin typeface="Söhne"/>
              </a:rPr>
              <a:t>CSS</a:t>
            </a:r>
          </a:p>
          <a:p>
            <a:pPr marL="527050" marR="5080" indent="-514350">
              <a:lnSpc>
                <a:spcPct val="100200"/>
              </a:lnSpc>
              <a:spcBef>
                <a:spcPts val="114"/>
              </a:spcBef>
              <a:buAutoNum type="arabicPeriod"/>
            </a:pPr>
            <a:r>
              <a:rPr lang="en-US" sz="4800" dirty="0">
                <a:solidFill>
                  <a:srgbClr val="D1D5DB"/>
                </a:solidFill>
                <a:latin typeface="Söhne"/>
              </a:rPr>
              <a:t>JavaScript</a:t>
            </a:r>
            <a:endParaRPr lang="en-US" sz="4800" b="0" i="0" dirty="0">
              <a:solidFill>
                <a:srgbClr val="D1D5DB"/>
              </a:solidFill>
              <a:effectLst/>
              <a:latin typeface="Söhne"/>
            </a:endParaRPr>
          </a:p>
          <a:p>
            <a:pPr marL="12700" marR="5080" indent="1165860">
              <a:lnSpc>
                <a:spcPct val="100200"/>
              </a:lnSpc>
              <a:spcBef>
                <a:spcPts val="114"/>
              </a:spcBef>
            </a:pPr>
            <a:endParaRPr sz="3050" dirty="0">
              <a:latin typeface="Trebuchet MS"/>
              <a:cs typeface="Trebuchet MS"/>
            </a:endParaRPr>
          </a:p>
        </p:txBody>
      </p:sp>
      <p:sp>
        <p:nvSpPr>
          <p:cNvPr id="12" name="object 12"/>
          <p:cNvSpPr/>
          <p:nvPr/>
        </p:nvSpPr>
        <p:spPr>
          <a:xfrm>
            <a:off x="6332874" y="2645488"/>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grpSp>
        <p:nvGrpSpPr>
          <p:cNvPr id="13" name="object 13"/>
          <p:cNvGrpSpPr/>
          <p:nvPr/>
        </p:nvGrpSpPr>
        <p:grpSpPr>
          <a:xfrm>
            <a:off x="0" y="686057"/>
            <a:ext cx="3863975" cy="9601200"/>
            <a:chOff x="0" y="686057"/>
            <a:chExt cx="3863975" cy="9601200"/>
          </a:xfrm>
        </p:grpSpPr>
        <p:sp>
          <p:nvSpPr>
            <p:cNvPr id="14" name="object 14"/>
            <p:cNvSpPr/>
            <p:nvPr/>
          </p:nvSpPr>
          <p:spPr>
            <a:xfrm>
              <a:off x="0" y="686057"/>
              <a:ext cx="2930525" cy="5860415"/>
            </a:xfrm>
            <a:custGeom>
              <a:avLst/>
              <a:gdLst/>
              <a:ahLst/>
              <a:cxnLst/>
              <a:rect l="l" t="t" r="r" b="b"/>
              <a:pathLst>
                <a:path w="2930525" h="5860415">
                  <a:moveTo>
                    <a:pt x="0" y="5860291"/>
                  </a:moveTo>
                  <a:lnTo>
                    <a:pt x="0" y="0"/>
                  </a:lnTo>
                  <a:lnTo>
                    <a:pt x="2930145" y="2929009"/>
                  </a:lnTo>
                  <a:lnTo>
                    <a:pt x="0" y="5860291"/>
                  </a:lnTo>
                  <a:close/>
                </a:path>
              </a:pathLst>
            </a:custGeom>
            <a:solidFill>
              <a:srgbClr val="484B67"/>
            </a:solidFill>
          </p:spPr>
          <p:txBody>
            <a:bodyPr wrap="square" lIns="0" tIns="0" rIns="0" bIns="0" rtlCol="0"/>
            <a:lstStyle/>
            <a:p>
              <a:endParaRPr/>
            </a:p>
          </p:txBody>
        </p:sp>
        <p:sp>
          <p:nvSpPr>
            <p:cNvPr id="15" name="object 15"/>
            <p:cNvSpPr/>
            <p:nvPr/>
          </p:nvSpPr>
          <p:spPr>
            <a:xfrm>
              <a:off x="0" y="6216954"/>
              <a:ext cx="3863975" cy="4070350"/>
            </a:xfrm>
            <a:custGeom>
              <a:avLst/>
              <a:gdLst/>
              <a:ahLst/>
              <a:cxnLst/>
              <a:rect l="l" t="t" r="r" b="b"/>
              <a:pathLst>
                <a:path w="3863975" h="4070350">
                  <a:moveTo>
                    <a:pt x="3018027" y="4070045"/>
                  </a:moveTo>
                  <a:lnTo>
                    <a:pt x="0" y="4070045"/>
                  </a:lnTo>
                  <a:lnTo>
                    <a:pt x="0" y="639648"/>
                  </a:lnTo>
                  <a:lnTo>
                    <a:pt x="639648" y="0"/>
                  </a:lnTo>
                  <a:lnTo>
                    <a:pt x="3863861" y="3224212"/>
                  </a:lnTo>
                  <a:lnTo>
                    <a:pt x="3018027" y="4070045"/>
                  </a:lnTo>
                  <a:close/>
                </a:path>
              </a:pathLst>
            </a:custGeom>
            <a:solidFill>
              <a:srgbClr val="6FB0D9"/>
            </a:solidFill>
          </p:spPr>
          <p:txBody>
            <a:bodyPr wrap="square" lIns="0" tIns="0" rIns="0" bIns="0" rtlCol="0"/>
            <a:lstStyle/>
            <a:p>
              <a:endParaRPr/>
            </a:p>
          </p:txBody>
        </p:sp>
      </p:grpSp>
      <p:pic>
        <p:nvPicPr>
          <p:cNvPr id="16" name="Picture 15">
            <a:extLst>
              <a:ext uri="{FF2B5EF4-FFF2-40B4-BE49-F238E27FC236}">
                <a16:creationId xmlns:a16="http://schemas.microsoft.com/office/drawing/2014/main" id="{73BEABD3-1B13-EFFF-E9A5-DFB450540D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42984" y="3354359"/>
            <a:ext cx="4462491" cy="446249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11"/>
              <a:ext cx="7082790" cy="5093970"/>
            </a:xfrm>
            <a:custGeom>
              <a:avLst/>
              <a:gdLst/>
              <a:ahLst/>
              <a:cxnLst/>
              <a:rect l="l" t="t" r="r" b="b"/>
              <a:pathLst>
                <a:path w="7082790" h="5093970">
                  <a:moveTo>
                    <a:pt x="2938869" y="3168307"/>
                  </a:moveTo>
                  <a:lnTo>
                    <a:pt x="1738312" y="1965248"/>
                  </a:lnTo>
                  <a:lnTo>
                    <a:pt x="0" y="3703561"/>
                  </a:lnTo>
                  <a:lnTo>
                    <a:pt x="1200556" y="4906619"/>
                  </a:lnTo>
                  <a:lnTo>
                    <a:pt x="2938869" y="3168307"/>
                  </a:lnTo>
                  <a:close/>
                </a:path>
                <a:path w="7082790" h="5093970">
                  <a:moveTo>
                    <a:pt x="7082752" y="558787"/>
                  </a:moveTo>
                  <a:lnTo>
                    <a:pt x="6523952" y="0"/>
                  </a:lnTo>
                  <a:lnTo>
                    <a:pt x="3813962" y="0"/>
                  </a:lnTo>
                  <a:lnTo>
                    <a:pt x="1944751" y="1869211"/>
                  </a:lnTo>
                  <a:lnTo>
                    <a:pt x="5168963" y="5093424"/>
                  </a:lnTo>
                  <a:lnTo>
                    <a:pt x="7082752" y="3179635"/>
                  </a:lnTo>
                  <a:lnTo>
                    <a:pt x="7082752" y="558787"/>
                  </a:lnTo>
                  <a:close/>
                </a:path>
              </a:pathLst>
            </a:custGeom>
            <a:solidFill>
              <a:srgbClr val="6FB0D9"/>
            </a:solidFill>
          </p:spPr>
          <p:txBody>
            <a:bodyPr wrap="square" lIns="0" tIns="0" rIns="0" bIns="0" rtlCol="0"/>
            <a:lstStyle/>
            <a:p>
              <a:endParaRPr/>
            </a:p>
          </p:txBody>
        </p:sp>
        <p:sp>
          <p:nvSpPr>
            <p:cNvPr id="4" name="object 4"/>
            <p:cNvSpPr/>
            <p:nvPr/>
          </p:nvSpPr>
          <p:spPr>
            <a:xfrm>
              <a:off x="10667499" y="1430000"/>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7"/>
              <a:ext cx="1753235" cy="1946275"/>
            </a:xfrm>
            <a:custGeom>
              <a:avLst/>
              <a:gdLst/>
              <a:ahLst/>
              <a:cxnLst/>
              <a:rect l="l" t="t" r="r" b="b"/>
              <a:pathLst>
                <a:path w="1753234" h="1946275">
                  <a:moveTo>
                    <a:pt x="194729" y="1946162"/>
                  </a:moveTo>
                  <a:lnTo>
                    <a:pt x="0" y="1751433"/>
                  </a:lnTo>
                  <a:lnTo>
                    <a:pt x="1752996" y="0"/>
                  </a:lnTo>
                  <a:lnTo>
                    <a:pt x="1752996" y="386504"/>
                  </a:lnTo>
                  <a:lnTo>
                    <a:pt x="194729" y="1946162"/>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4062768"/>
            <a:ext cx="4617085" cy="6224270"/>
            <a:chOff x="0" y="4062768"/>
            <a:chExt cx="4617085" cy="6224270"/>
          </a:xfrm>
        </p:grpSpPr>
        <p:sp>
          <p:nvSpPr>
            <p:cNvPr id="7" name="object 7"/>
            <p:cNvSpPr/>
            <p:nvPr/>
          </p:nvSpPr>
          <p:spPr>
            <a:xfrm>
              <a:off x="0" y="6801868"/>
              <a:ext cx="4617085" cy="3485515"/>
            </a:xfrm>
            <a:custGeom>
              <a:avLst/>
              <a:gdLst/>
              <a:ahLst/>
              <a:cxnLst/>
              <a:rect l="l" t="t" r="r" b="b"/>
              <a:pathLst>
                <a:path w="4617085" h="3485515">
                  <a:moveTo>
                    <a:pt x="4354488" y="3485131"/>
                  </a:moveTo>
                  <a:lnTo>
                    <a:pt x="0" y="3485131"/>
                  </a:lnTo>
                  <a:lnTo>
                    <a:pt x="0" y="1391804"/>
                  </a:lnTo>
                  <a:lnTo>
                    <a:pt x="1392344" y="0"/>
                  </a:lnTo>
                  <a:lnTo>
                    <a:pt x="4616557" y="3222961"/>
                  </a:lnTo>
                  <a:lnTo>
                    <a:pt x="4354488" y="3485131"/>
                  </a:lnTo>
                  <a:close/>
                </a:path>
              </a:pathLst>
            </a:custGeom>
            <a:solidFill>
              <a:srgbClr val="484B67"/>
            </a:solidFill>
          </p:spPr>
          <p:txBody>
            <a:bodyPr wrap="square" lIns="0" tIns="0" rIns="0" bIns="0" rtlCol="0"/>
            <a:lstStyle/>
            <a:p>
              <a:endParaRPr/>
            </a:p>
          </p:txBody>
        </p:sp>
        <p:sp>
          <p:nvSpPr>
            <p:cNvPr id="8" name="object 8"/>
            <p:cNvSpPr/>
            <p:nvPr/>
          </p:nvSpPr>
          <p:spPr>
            <a:xfrm>
              <a:off x="0" y="4062768"/>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grpSp>
      <p:sp>
        <p:nvSpPr>
          <p:cNvPr id="9" name="object 9"/>
          <p:cNvSpPr txBox="1">
            <a:spLocks noGrp="1"/>
          </p:cNvSpPr>
          <p:nvPr>
            <p:ph type="title"/>
          </p:nvPr>
        </p:nvSpPr>
        <p:spPr>
          <a:xfrm>
            <a:off x="2162294" y="2361656"/>
            <a:ext cx="7507141" cy="936154"/>
          </a:xfrm>
          <a:prstGeom prst="rect">
            <a:avLst/>
          </a:prstGeom>
        </p:spPr>
        <p:txBody>
          <a:bodyPr vert="horz" wrap="square" lIns="0" tIns="12700" rIns="0" bIns="0" rtlCol="0">
            <a:spAutoFit/>
          </a:bodyPr>
          <a:lstStyle/>
          <a:p>
            <a:pPr marL="12700">
              <a:lnSpc>
                <a:spcPct val="100000"/>
              </a:lnSpc>
              <a:spcBef>
                <a:spcPts val="100"/>
              </a:spcBef>
            </a:pPr>
            <a:r>
              <a:rPr lang="en-IN" sz="6000" b="1" i="0" dirty="0">
                <a:effectLst/>
                <a:latin typeface="Söhne"/>
              </a:rPr>
              <a:t>Back-End (Server-Side):</a:t>
            </a:r>
            <a:endParaRPr sz="6000" spc="-685" dirty="0">
              <a:latin typeface="Verdana"/>
              <a:cs typeface="Verdana"/>
            </a:endParaRPr>
          </a:p>
        </p:txBody>
      </p:sp>
      <p:sp>
        <p:nvSpPr>
          <p:cNvPr id="11" name="object 11"/>
          <p:cNvSpPr txBox="1"/>
          <p:nvPr/>
        </p:nvSpPr>
        <p:spPr>
          <a:xfrm>
            <a:off x="3819257" y="4667360"/>
            <a:ext cx="5786755" cy="1504258"/>
          </a:xfrm>
          <a:prstGeom prst="rect">
            <a:avLst/>
          </a:prstGeom>
        </p:spPr>
        <p:txBody>
          <a:bodyPr vert="horz" wrap="square" lIns="0" tIns="13970" rIns="0" bIns="0" rtlCol="0">
            <a:spAutoFit/>
          </a:bodyPr>
          <a:lstStyle/>
          <a:p>
            <a:pPr marL="755650" marR="5080" indent="-742950">
              <a:lnSpc>
                <a:spcPct val="99600"/>
              </a:lnSpc>
              <a:spcBef>
                <a:spcPts val="110"/>
              </a:spcBef>
              <a:buAutoNum type="arabicPeriod"/>
            </a:pPr>
            <a:r>
              <a:rPr lang="en-IN" sz="4800" b="0" i="0" dirty="0">
                <a:solidFill>
                  <a:srgbClr val="D1D5DB"/>
                </a:solidFill>
                <a:effectLst/>
                <a:latin typeface="Söhne"/>
              </a:rPr>
              <a:t>Node.js (JavaScript)</a:t>
            </a:r>
          </a:p>
          <a:p>
            <a:pPr marL="755650" marR="5080" indent="-742950">
              <a:lnSpc>
                <a:spcPct val="99600"/>
              </a:lnSpc>
              <a:spcBef>
                <a:spcPts val="110"/>
              </a:spcBef>
              <a:buAutoNum type="arabicPeriod"/>
            </a:pPr>
            <a:r>
              <a:rPr lang="en-IN" sz="4800" dirty="0">
                <a:solidFill>
                  <a:srgbClr val="D1D5DB"/>
                </a:solidFill>
                <a:latin typeface="Söhne"/>
                <a:cs typeface="Trebuchet MS"/>
              </a:rPr>
              <a:t>MySQL</a:t>
            </a:r>
            <a:endParaRPr sz="4800" dirty="0">
              <a:latin typeface="Trebuchet MS"/>
              <a:cs typeface="Trebuchet MS"/>
            </a:endParaRPr>
          </a:p>
        </p:txBody>
      </p:sp>
      <p:sp>
        <p:nvSpPr>
          <p:cNvPr id="12" name="object 12"/>
          <p:cNvSpPr/>
          <p:nvPr/>
        </p:nvSpPr>
        <p:spPr>
          <a:xfrm>
            <a:off x="5610044" y="3735822"/>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3" name="object 13"/>
          <p:cNvPicPr/>
          <p:nvPr/>
        </p:nvPicPr>
        <p:blipFill>
          <a:blip r:embed="rId2">
            <a:extLst>
              <a:ext uri="{28A0092B-C50C-407E-A947-70E740481C1C}">
                <a14:useLocalDpi xmlns:a14="http://schemas.microsoft.com/office/drawing/2010/main" val="0"/>
              </a:ext>
            </a:extLst>
          </a:blip>
          <a:srcRect/>
          <a:stretch/>
        </p:blipFill>
        <p:spPr>
          <a:xfrm>
            <a:off x="10627862" y="4993663"/>
            <a:ext cx="6409525" cy="488827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1" y="0"/>
                  </a:lnTo>
                  <a:lnTo>
                    <a:pt x="2749607" y="0"/>
                  </a:lnTo>
                  <a:lnTo>
                    <a:pt x="2941374" y="191368"/>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5"/>
                  </a:moveTo>
                  <a:lnTo>
                    <a:pt x="0" y="191369"/>
                  </a:lnTo>
                  <a:lnTo>
                    <a:pt x="191369" y="0"/>
                  </a:lnTo>
                  <a:lnTo>
                    <a:pt x="1454460" y="0"/>
                  </a:lnTo>
                  <a:lnTo>
                    <a:pt x="630294" y="824165"/>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7"/>
                  </a:moveTo>
                  <a:lnTo>
                    <a:pt x="0" y="1026674"/>
                  </a:lnTo>
                  <a:lnTo>
                    <a:pt x="1025758" y="0"/>
                  </a:lnTo>
                  <a:lnTo>
                    <a:pt x="1412229" y="0"/>
                  </a:lnTo>
                  <a:lnTo>
                    <a:pt x="192233" y="1218907"/>
                  </a:lnTo>
                  <a:close/>
                </a:path>
              </a:pathLst>
            </a:custGeom>
            <a:solidFill>
              <a:srgbClr val="6FB0D9"/>
            </a:solidFill>
          </p:spPr>
          <p:txBody>
            <a:bodyPr wrap="square" lIns="0" tIns="0" rIns="0" bIns="0" rtlCol="0"/>
            <a:lstStyle/>
            <a:p>
              <a:endParaRPr/>
            </a:p>
          </p:txBody>
        </p:sp>
        <p:sp>
          <p:nvSpPr>
            <p:cNvPr id="7" name="object 7"/>
            <p:cNvSpPr/>
            <p:nvPr/>
          </p:nvSpPr>
          <p:spPr>
            <a:xfrm>
              <a:off x="2881776" y="605557"/>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40" y="6448424"/>
                  </a:moveTo>
                  <a:lnTo>
                    <a:pt x="0" y="5202151"/>
                  </a:lnTo>
                  <a:lnTo>
                    <a:pt x="0" y="1247239"/>
                  </a:lnTo>
                  <a:lnTo>
                    <a:pt x="1247239" y="0"/>
                  </a:lnTo>
                  <a:lnTo>
                    <a:pt x="4470201" y="3225462"/>
                  </a:lnTo>
                  <a:lnTo>
                    <a:pt x="1247240" y="6448424"/>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1"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7" y="0"/>
            <a:ext cx="4335145" cy="2166620"/>
          </a:xfrm>
          <a:custGeom>
            <a:avLst/>
            <a:gdLst/>
            <a:ahLst/>
            <a:cxnLst/>
            <a:rect l="l" t="t" r="r" b="b"/>
            <a:pathLst>
              <a:path w="4335145" h="2166620">
                <a:moveTo>
                  <a:pt x="2167322" y="2166481"/>
                </a:moveTo>
                <a:lnTo>
                  <a:pt x="0" y="0"/>
                </a:lnTo>
                <a:lnTo>
                  <a:pt x="4334644" y="0"/>
                </a:lnTo>
                <a:lnTo>
                  <a:pt x="2167322" y="2166481"/>
                </a:lnTo>
                <a:close/>
              </a:path>
            </a:pathLst>
          </a:custGeom>
          <a:solidFill>
            <a:srgbClr val="484B67"/>
          </a:solidFill>
        </p:spPr>
        <p:txBody>
          <a:bodyPr wrap="square" lIns="0" tIns="0" rIns="0" bIns="0" rtlCol="0"/>
          <a:lstStyle/>
          <a:p>
            <a:endParaRPr/>
          </a:p>
        </p:txBody>
      </p:sp>
      <p:sp>
        <p:nvSpPr>
          <p:cNvPr id="11" name="object 11"/>
          <p:cNvSpPr txBox="1">
            <a:spLocks noGrp="1"/>
          </p:cNvSpPr>
          <p:nvPr>
            <p:ph type="body" idx="1"/>
          </p:nvPr>
        </p:nvSpPr>
        <p:spPr>
          <a:xfrm>
            <a:off x="4349750" y="4277384"/>
            <a:ext cx="10198133" cy="5571141"/>
          </a:xfrm>
          <a:prstGeom prst="rect">
            <a:avLst/>
          </a:prstGeom>
        </p:spPr>
        <p:txBody>
          <a:bodyPr vert="horz" wrap="square" lIns="0" tIns="13335" rIns="0" bIns="0" rtlCol="0">
            <a:spAutoFit/>
          </a:bodyPr>
          <a:lstStyle/>
          <a:p>
            <a:pPr marR="5080" algn="ctr">
              <a:lnSpc>
                <a:spcPct val="100600"/>
              </a:lnSpc>
              <a:spcBef>
                <a:spcPts val="105"/>
              </a:spcBef>
            </a:pPr>
            <a:r>
              <a:rPr sz="4000" spc="-25" dirty="0"/>
              <a:t>In</a:t>
            </a:r>
            <a:r>
              <a:rPr sz="4000" spc="-250" dirty="0"/>
              <a:t> </a:t>
            </a:r>
            <a:r>
              <a:rPr sz="4000" spc="-105" dirty="0"/>
              <a:t>conclusion,</a:t>
            </a:r>
            <a:r>
              <a:rPr sz="4000" spc="-250" dirty="0"/>
              <a:t> </a:t>
            </a:r>
            <a:r>
              <a:rPr sz="4000" i="1" spc="125" dirty="0">
                <a:latin typeface="Trebuchet MS"/>
                <a:cs typeface="Trebuchet MS"/>
              </a:rPr>
              <a:t>MEDFOLIO</a:t>
            </a:r>
            <a:r>
              <a:rPr sz="4000" i="1" spc="-280" dirty="0">
                <a:latin typeface="Trebuchet MS"/>
                <a:cs typeface="Trebuchet MS"/>
              </a:rPr>
              <a:t> </a:t>
            </a:r>
            <a:r>
              <a:rPr sz="4000" spc="-80" dirty="0"/>
              <a:t>is</a:t>
            </a:r>
            <a:r>
              <a:rPr sz="4000" spc="-250" dirty="0"/>
              <a:t> </a:t>
            </a:r>
            <a:r>
              <a:rPr sz="4000" spc="-65" dirty="0"/>
              <a:t>revolutionizing</a:t>
            </a:r>
            <a:r>
              <a:rPr sz="4000" spc="-250" dirty="0"/>
              <a:t> </a:t>
            </a:r>
            <a:r>
              <a:rPr sz="4000" spc="-75" dirty="0"/>
              <a:t>the</a:t>
            </a:r>
            <a:r>
              <a:rPr sz="4000" spc="-250" dirty="0"/>
              <a:t> </a:t>
            </a:r>
            <a:r>
              <a:rPr sz="4000" spc="-60" dirty="0"/>
              <a:t>world </a:t>
            </a:r>
            <a:r>
              <a:rPr sz="4000" spc="-1040" dirty="0"/>
              <a:t> </a:t>
            </a:r>
            <a:r>
              <a:rPr sz="4000" spc="10" dirty="0"/>
              <a:t>of </a:t>
            </a:r>
            <a:r>
              <a:rPr sz="4000" spc="-120" dirty="0"/>
              <a:t>healthcare </a:t>
            </a:r>
            <a:r>
              <a:rPr sz="4000" spc="-15" dirty="0"/>
              <a:t>through </a:t>
            </a:r>
            <a:r>
              <a:rPr sz="4000" spc="-75" dirty="0"/>
              <a:t>innovation. </a:t>
            </a:r>
            <a:r>
              <a:rPr lang="en-US" sz="4000" spc="-15" dirty="0"/>
              <a:t>Our project is a significant advancement toward the goal of effective, patient-centered healthcare administration. It welcomes the possibility that technology will transform healthcare and make it more effective, accessible, and empowering for everyone concerned. </a:t>
            </a:r>
            <a:r>
              <a:rPr sz="4000" spc="-114" dirty="0"/>
              <a:t>.</a:t>
            </a:r>
            <a:endParaRPr sz="4000" dirty="0">
              <a:latin typeface="Trebuchet MS"/>
              <a:cs typeface="Trebuchet MS"/>
            </a:endParaRPr>
          </a:p>
        </p:txBody>
      </p:sp>
      <p:sp>
        <p:nvSpPr>
          <p:cNvPr id="12" name="object 12"/>
          <p:cNvSpPr txBox="1">
            <a:spLocks noGrp="1"/>
          </p:cNvSpPr>
          <p:nvPr>
            <p:ph type="title"/>
          </p:nvPr>
        </p:nvSpPr>
        <p:spPr>
          <a:xfrm>
            <a:off x="7156872" y="2256131"/>
            <a:ext cx="3286125" cy="825500"/>
          </a:xfrm>
          <a:prstGeom prst="rect">
            <a:avLst/>
          </a:prstGeom>
        </p:spPr>
        <p:txBody>
          <a:bodyPr vert="horz" wrap="square" lIns="0" tIns="12700" rIns="0" bIns="0" rtlCol="0">
            <a:spAutoFit/>
          </a:bodyPr>
          <a:lstStyle/>
          <a:p>
            <a:pPr marL="12700">
              <a:lnSpc>
                <a:spcPct val="100000"/>
              </a:lnSpc>
              <a:spcBef>
                <a:spcPts val="100"/>
              </a:spcBef>
            </a:pPr>
            <a:r>
              <a:rPr sz="5250" spc="540" dirty="0"/>
              <a:t>C</a:t>
            </a:r>
            <a:r>
              <a:rPr sz="5250" spc="235" dirty="0"/>
              <a:t>o</a:t>
            </a:r>
            <a:r>
              <a:rPr sz="5250" spc="405" dirty="0"/>
              <a:t>n</a:t>
            </a:r>
            <a:r>
              <a:rPr sz="5250" spc="-150" dirty="0"/>
              <a:t>c</a:t>
            </a:r>
            <a:r>
              <a:rPr sz="5250" spc="-1150" dirty="0"/>
              <a:t>l</a:t>
            </a:r>
            <a:r>
              <a:rPr sz="5250" spc="380" dirty="0"/>
              <a:t>u</a:t>
            </a:r>
            <a:r>
              <a:rPr sz="5250" spc="-360" dirty="0"/>
              <a:t>s</a:t>
            </a:r>
            <a:r>
              <a:rPr sz="5250" spc="-1155" dirty="0"/>
              <a:t>i</a:t>
            </a:r>
            <a:r>
              <a:rPr sz="5250" spc="235" dirty="0"/>
              <a:t>o</a:t>
            </a:r>
            <a:r>
              <a:rPr sz="5250" spc="405" dirty="0"/>
              <a:t>n</a:t>
            </a:r>
            <a:endParaRPr sz="5250"/>
          </a:p>
        </p:txBody>
      </p:sp>
      <p:sp>
        <p:nvSpPr>
          <p:cNvPr id="13" name="object 13"/>
          <p:cNvSpPr/>
          <p:nvPr/>
        </p:nvSpPr>
        <p:spPr>
          <a:xfrm>
            <a:off x="7179471" y="3829781"/>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11162741" y="2232506"/>
            <a:ext cx="7125334" cy="6448425"/>
          </a:xfrm>
          <a:custGeom>
            <a:avLst/>
            <a:gdLst/>
            <a:ahLst/>
            <a:cxnLst/>
            <a:rect l="l" t="t" r="r" b="b"/>
            <a:pathLst>
              <a:path w="7125334" h="6448425">
                <a:moveTo>
                  <a:pt x="2941383" y="3780815"/>
                </a:moveTo>
                <a:lnTo>
                  <a:pt x="1740814" y="2580246"/>
                </a:lnTo>
                <a:lnTo>
                  <a:pt x="0" y="4318559"/>
                </a:lnTo>
                <a:lnTo>
                  <a:pt x="1203071" y="5519128"/>
                </a:lnTo>
                <a:lnTo>
                  <a:pt x="2941383" y="3780815"/>
                </a:lnTo>
                <a:close/>
              </a:path>
              <a:path w="7125334" h="6448425">
                <a:moveTo>
                  <a:pt x="7125259" y="1241767"/>
                </a:moveTo>
                <a:lnTo>
                  <a:pt x="5883961" y="0"/>
                </a:lnTo>
                <a:lnTo>
                  <a:pt x="2659748" y="3225457"/>
                </a:lnTo>
                <a:lnTo>
                  <a:pt x="5883961" y="6448425"/>
                </a:lnTo>
                <a:lnTo>
                  <a:pt x="7125259" y="5207622"/>
                </a:lnTo>
                <a:lnTo>
                  <a:pt x="7125259" y="1241767"/>
                </a:lnTo>
                <a:close/>
              </a:path>
            </a:pathLst>
          </a:custGeom>
          <a:solidFill>
            <a:srgbClr val="484B67"/>
          </a:solidFill>
        </p:spPr>
        <p:txBody>
          <a:bodyPr wrap="square" lIns="0" tIns="0" rIns="0" bIns="0" rtlCol="0"/>
          <a:lstStyle/>
          <a:p>
            <a:endParaRPr/>
          </a:p>
        </p:txBody>
      </p:sp>
      <p:sp>
        <p:nvSpPr>
          <p:cNvPr id="4" name="object 4"/>
          <p:cNvSpPr/>
          <p:nvPr/>
        </p:nvSpPr>
        <p:spPr>
          <a:xfrm>
            <a:off x="9902495" y="3247503"/>
            <a:ext cx="3096260" cy="3399154"/>
          </a:xfrm>
          <a:custGeom>
            <a:avLst/>
            <a:gdLst/>
            <a:ahLst/>
            <a:cxnLst/>
            <a:rect l="l" t="t" r="r" b="b"/>
            <a:pathLst>
              <a:path w="3096259" h="3399154">
                <a:moveTo>
                  <a:pt x="2990850" y="192239"/>
                </a:moveTo>
                <a:lnTo>
                  <a:pt x="2798622" y="0"/>
                </a:lnTo>
                <a:lnTo>
                  <a:pt x="0" y="2796121"/>
                </a:lnTo>
                <a:lnTo>
                  <a:pt x="194729" y="2990850"/>
                </a:lnTo>
                <a:lnTo>
                  <a:pt x="2990850" y="192239"/>
                </a:lnTo>
                <a:close/>
              </a:path>
              <a:path w="3096259" h="3399154">
                <a:moveTo>
                  <a:pt x="3096107" y="1660296"/>
                </a:moveTo>
                <a:lnTo>
                  <a:pt x="2463317" y="1027506"/>
                </a:lnTo>
                <a:lnTo>
                  <a:pt x="725004" y="2765818"/>
                </a:lnTo>
                <a:lnTo>
                  <a:pt x="1357795" y="3398609"/>
                </a:lnTo>
                <a:lnTo>
                  <a:pt x="3096107" y="1660296"/>
                </a:lnTo>
                <a:close/>
              </a:path>
            </a:pathLst>
          </a:custGeom>
          <a:solidFill>
            <a:srgbClr val="6FB0D9"/>
          </a:solidFill>
        </p:spPr>
        <p:txBody>
          <a:bodyPr wrap="square" lIns="0" tIns="0" rIns="0" bIns="0" rtlCol="0"/>
          <a:lstStyle/>
          <a:p>
            <a:endParaRPr/>
          </a:p>
        </p:txBody>
      </p:sp>
      <p:sp>
        <p:nvSpPr>
          <p:cNvPr id="16" name="object 16"/>
          <p:cNvSpPr txBox="1">
            <a:spLocks noGrp="1"/>
          </p:cNvSpPr>
          <p:nvPr>
            <p:ph type="title"/>
          </p:nvPr>
        </p:nvSpPr>
        <p:spPr>
          <a:xfrm>
            <a:off x="3587750" y="3092450"/>
            <a:ext cx="7457745" cy="1420902"/>
          </a:xfrm>
          <a:prstGeom prst="rect">
            <a:avLst/>
          </a:prstGeom>
        </p:spPr>
        <p:txBody>
          <a:bodyPr vert="horz" wrap="square" lIns="0" tIns="12700" rIns="0" bIns="0" rtlCol="0">
            <a:spAutoFit/>
          </a:bodyPr>
          <a:lstStyle/>
          <a:p>
            <a:pPr marL="12700">
              <a:lnSpc>
                <a:spcPct val="100000"/>
              </a:lnSpc>
              <a:spcBef>
                <a:spcPts val="100"/>
              </a:spcBef>
            </a:pPr>
            <a:r>
              <a:rPr sz="9150" spc="1160" dirty="0">
                <a:latin typeface="Algerian" panose="04020705040A02060702" pitchFamily="82" charset="0"/>
              </a:rPr>
              <a:t>T</a:t>
            </a:r>
            <a:r>
              <a:rPr sz="9150" spc="675" dirty="0">
                <a:latin typeface="Algerian" panose="04020705040A02060702" pitchFamily="82" charset="0"/>
              </a:rPr>
              <a:t>h</a:t>
            </a:r>
            <a:r>
              <a:rPr sz="9150" spc="140" dirty="0">
                <a:latin typeface="Algerian" panose="04020705040A02060702" pitchFamily="82" charset="0"/>
              </a:rPr>
              <a:t>a</a:t>
            </a:r>
            <a:r>
              <a:rPr sz="9150" spc="710" dirty="0">
                <a:latin typeface="Algerian" panose="04020705040A02060702" pitchFamily="82" charset="0"/>
              </a:rPr>
              <a:t>nk</a:t>
            </a:r>
            <a:r>
              <a:rPr lang="en-US" sz="9150" spc="-645" dirty="0">
                <a:latin typeface="Algerian" panose="04020705040A02060702" pitchFamily="82" charset="0"/>
              </a:rPr>
              <a:t> You</a:t>
            </a:r>
            <a:endParaRPr sz="9150" dirty="0">
              <a:latin typeface="Algerian" panose="04020705040A02060702" pitchFamily="8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667499" y="0"/>
            <a:ext cx="7620634" cy="5420995"/>
            <a:chOff x="10667499" y="0"/>
            <a:chExt cx="7620634" cy="5420995"/>
          </a:xfrm>
        </p:grpSpPr>
        <p:sp>
          <p:nvSpPr>
            <p:cNvPr id="3" name="object 3"/>
            <p:cNvSpPr/>
            <p:nvPr/>
          </p:nvSpPr>
          <p:spPr>
            <a:xfrm>
              <a:off x="11205248" y="11"/>
              <a:ext cx="7082790" cy="5093970"/>
            </a:xfrm>
            <a:custGeom>
              <a:avLst/>
              <a:gdLst/>
              <a:ahLst/>
              <a:cxnLst/>
              <a:rect l="l" t="t" r="r" b="b"/>
              <a:pathLst>
                <a:path w="7082790" h="5093970">
                  <a:moveTo>
                    <a:pt x="2938869" y="3168307"/>
                  </a:moveTo>
                  <a:lnTo>
                    <a:pt x="1738312" y="1965248"/>
                  </a:lnTo>
                  <a:lnTo>
                    <a:pt x="0" y="3703561"/>
                  </a:lnTo>
                  <a:lnTo>
                    <a:pt x="1200556" y="4906619"/>
                  </a:lnTo>
                  <a:lnTo>
                    <a:pt x="2938869" y="3168307"/>
                  </a:lnTo>
                  <a:close/>
                </a:path>
                <a:path w="7082790" h="5093970">
                  <a:moveTo>
                    <a:pt x="7082752" y="558787"/>
                  </a:moveTo>
                  <a:lnTo>
                    <a:pt x="6523952" y="0"/>
                  </a:lnTo>
                  <a:lnTo>
                    <a:pt x="3813962" y="0"/>
                  </a:lnTo>
                  <a:lnTo>
                    <a:pt x="1944751" y="1869211"/>
                  </a:lnTo>
                  <a:lnTo>
                    <a:pt x="5168963" y="5093424"/>
                  </a:lnTo>
                  <a:lnTo>
                    <a:pt x="7082752" y="3179635"/>
                  </a:lnTo>
                  <a:lnTo>
                    <a:pt x="7082752" y="558787"/>
                  </a:lnTo>
                  <a:close/>
                </a:path>
              </a:pathLst>
            </a:custGeom>
            <a:solidFill>
              <a:srgbClr val="6FB0D9"/>
            </a:solidFill>
          </p:spPr>
          <p:txBody>
            <a:bodyPr wrap="square" lIns="0" tIns="0" rIns="0" bIns="0" rtlCol="0"/>
            <a:lstStyle/>
            <a:p>
              <a:endParaRPr/>
            </a:p>
          </p:txBody>
        </p:sp>
        <p:sp>
          <p:nvSpPr>
            <p:cNvPr id="4" name="object 4"/>
            <p:cNvSpPr/>
            <p:nvPr/>
          </p:nvSpPr>
          <p:spPr>
            <a:xfrm>
              <a:off x="10667499" y="1430000"/>
              <a:ext cx="2371725" cy="2371725"/>
            </a:xfrm>
            <a:custGeom>
              <a:avLst/>
              <a:gdLst/>
              <a:ahLst/>
              <a:cxnLst/>
              <a:rect l="l" t="t" r="r" b="b"/>
              <a:pathLst>
                <a:path w="2371725" h="2371725">
                  <a:moveTo>
                    <a:pt x="632795" y="2371108"/>
                  </a:moveTo>
                  <a:lnTo>
                    <a:pt x="0" y="1738312"/>
                  </a:lnTo>
                  <a:lnTo>
                    <a:pt x="1738312" y="0"/>
                  </a:lnTo>
                  <a:lnTo>
                    <a:pt x="2371108" y="630294"/>
                  </a:lnTo>
                  <a:lnTo>
                    <a:pt x="632795" y="2371108"/>
                  </a:lnTo>
                  <a:close/>
                </a:path>
              </a:pathLst>
            </a:custGeom>
            <a:solidFill>
              <a:srgbClr val="484B67"/>
            </a:solidFill>
          </p:spPr>
          <p:txBody>
            <a:bodyPr wrap="square" lIns="0" tIns="0" rIns="0" bIns="0" rtlCol="0"/>
            <a:lstStyle/>
            <a:p>
              <a:endParaRPr/>
            </a:p>
          </p:txBody>
        </p:sp>
        <p:sp>
          <p:nvSpPr>
            <p:cNvPr id="5" name="object 5"/>
            <p:cNvSpPr/>
            <p:nvPr/>
          </p:nvSpPr>
          <p:spPr>
            <a:xfrm>
              <a:off x="16535002" y="3474687"/>
              <a:ext cx="1753235" cy="1946275"/>
            </a:xfrm>
            <a:custGeom>
              <a:avLst/>
              <a:gdLst/>
              <a:ahLst/>
              <a:cxnLst/>
              <a:rect l="l" t="t" r="r" b="b"/>
              <a:pathLst>
                <a:path w="1753234" h="1946275">
                  <a:moveTo>
                    <a:pt x="194729" y="1946162"/>
                  </a:moveTo>
                  <a:lnTo>
                    <a:pt x="0" y="1751433"/>
                  </a:lnTo>
                  <a:lnTo>
                    <a:pt x="1752996" y="0"/>
                  </a:lnTo>
                  <a:lnTo>
                    <a:pt x="1752996" y="386504"/>
                  </a:lnTo>
                  <a:lnTo>
                    <a:pt x="194729" y="1946162"/>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4062768"/>
            <a:ext cx="4617085" cy="6224270"/>
            <a:chOff x="0" y="4062768"/>
            <a:chExt cx="4617085" cy="6224270"/>
          </a:xfrm>
        </p:grpSpPr>
        <p:sp>
          <p:nvSpPr>
            <p:cNvPr id="7" name="object 7"/>
            <p:cNvSpPr/>
            <p:nvPr/>
          </p:nvSpPr>
          <p:spPr>
            <a:xfrm>
              <a:off x="0" y="6801868"/>
              <a:ext cx="4617085" cy="3485515"/>
            </a:xfrm>
            <a:custGeom>
              <a:avLst/>
              <a:gdLst/>
              <a:ahLst/>
              <a:cxnLst/>
              <a:rect l="l" t="t" r="r" b="b"/>
              <a:pathLst>
                <a:path w="4617085" h="3485515">
                  <a:moveTo>
                    <a:pt x="4354488" y="3485131"/>
                  </a:moveTo>
                  <a:lnTo>
                    <a:pt x="0" y="3485131"/>
                  </a:lnTo>
                  <a:lnTo>
                    <a:pt x="0" y="1391804"/>
                  </a:lnTo>
                  <a:lnTo>
                    <a:pt x="1392344" y="0"/>
                  </a:lnTo>
                  <a:lnTo>
                    <a:pt x="4616557" y="3222961"/>
                  </a:lnTo>
                  <a:lnTo>
                    <a:pt x="4354488" y="3485131"/>
                  </a:lnTo>
                  <a:close/>
                </a:path>
              </a:pathLst>
            </a:custGeom>
            <a:solidFill>
              <a:srgbClr val="484B67"/>
            </a:solidFill>
          </p:spPr>
          <p:txBody>
            <a:bodyPr wrap="square" lIns="0" tIns="0" rIns="0" bIns="0" rtlCol="0"/>
            <a:lstStyle/>
            <a:p>
              <a:endParaRPr/>
            </a:p>
          </p:txBody>
        </p:sp>
        <p:sp>
          <p:nvSpPr>
            <p:cNvPr id="8" name="object 8"/>
            <p:cNvSpPr/>
            <p:nvPr/>
          </p:nvSpPr>
          <p:spPr>
            <a:xfrm>
              <a:off x="0" y="4062768"/>
              <a:ext cx="1925955" cy="3851910"/>
            </a:xfrm>
            <a:custGeom>
              <a:avLst/>
              <a:gdLst/>
              <a:ahLst/>
              <a:cxnLst/>
              <a:rect l="l" t="t" r="r" b="b"/>
              <a:pathLst>
                <a:path w="1925955" h="3851909">
                  <a:moveTo>
                    <a:pt x="0" y="3851849"/>
                  </a:moveTo>
                  <a:lnTo>
                    <a:pt x="0" y="0"/>
                  </a:lnTo>
                  <a:lnTo>
                    <a:pt x="1925924" y="1925924"/>
                  </a:lnTo>
                  <a:lnTo>
                    <a:pt x="0" y="3851849"/>
                  </a:lnTo>
                  <a:close/>
                </a:path>
              </a:pathLst>
            </a:custGeom>
            <a:solidFill>
              <a:srgbClr val="6FB0D9"/>
            </a:solidFill>
          </p:spPr>
          <p:txBody>
            <a:bodyPr wrap="square" lIns="0" tIns="0" rIns="0" bIns="0" rtlCol="0"/>
            <a:lstStyle/>
            <a:p>
              <a:endParaRPr/>
            </a:p>
          </p:txBody>
        </p:sp>
      </p:grpSp>
      <p:sp>
        <p:nvSpPr>
          <p:cNvPr id="9" name="object 9"/>
          <p:cNvSpPr txBox="1">
            <a:spLocks noGrp="1"/>
          </p:cNvSpPr>
          <p:nvPr>
            <p:ph type="title"/>
          </p:nvPr>
        </p:nvSpPr>
        <p:spPr>
          <a:xfrm>
            <a:off x="3054350" y="2147785"/>
            <a:ext cx="5536565" cy="936154"/>
          </a:xfrm>
          <a:prstGeom prst="rect">
            <a:avLst/>
          </a:prstGeom>
        </p:spPr>
        <p:txBody>
          <a:bodyPr vert="horz" wrap="square" lIns="0" tIns="12700" rIns="0" bIns="0" rtlCol="0">
            <a:spAutoFit/>
          </a:bodyPr>
          <a:lstStyle/>
          <a:p>
            <a:pPr marL="12700" algn="l">
              <a:lnSpc>
                <a:spcPct val="100000"/>
              </a:lnSpc>
              <a:spcBef>
                <a:spcPts val="100"/>
              </a:spcBef>
            </a:pPr>
            <a:r>
              <a:rPr lang="en-US" sz="6000" spc="-45" dirty="0">
                <a:latin typeface="Georgia"/>
                <a:cs typeface="Georgia"/>
              </a:rPr>
              <a:t>Introduction:</a:t>
            </a:r>
            <a:endParaRPr sz="6000" spc="-455" dirty="0">
              <a:latin typeface="Georgia"/>
              <a:cs typeface="Georgia"/>
            </a:endParaRPr>
          </a:p>
        </p:txBody>
      </p:sp>
      <p:sp>
        <p:nvSpPr>
          <p:cNvPr id="10" name="object 10"/>
          <p:cNvSpPr txBox="1"/>
          <p:nvPr/>
        </p:nvSpPr>
        <p:spPr>
          <a:xfrm>
            <a:off x="2901950" y="4075922"/>
            <a:ext cx="7620000" cy="6048707"/>
          </a:xfrm>
          <a:prstGeom prst="rect">
            <a:avLst/>
          </a:prstGeom>
        </p:spPr>
        <p:txBody>
          <a:bodyPr vert="horz" wrap="square" lIns="0" tIns="15240" rIns="0" bIns="0" rtlCol="0">
            <a:spAutoFit/>
          </a:bodyPr>
          <a:lstStyle/>
          <a:p>
            <a:pPr marL="12700" marR="5080" indent="501650">
              <a:lnSpc>
                <a:spcPct val="99300"/>
              </a:lnSpc>
              <a:spcBef>
                <a:spcPts val="120"/>
              </a:spcBef>
            </a:pPr>
            <a:r>
              <a:rPr sz="3600" spc="190" dirty="0">
                <a:solidFill>
                  <a:srgbClr val="FFFFFF"/>
                </a:solidFill>
                <a:latin typeface="Trebuchet MS"/>
                <a:cs typeface="Trebuchet MS"/>
              </a:rPr>
              <a:t>W</a:t>
            </a:r>
            <a:r>
              <a:rPr sz="3600" spc="-110" dirty="0">
                <a:solidFill>
                  <a:srgbClr val="FFFFFF"/>
                </a:solidFill>
                <a:latin typeface="Trebuchet MS"/>
                <a:cs typeface="Trebuchet MS"/>
              </a:rPr>
              <a:t>e</a:t>
            </a:r>
            <a:r>
              <a:rPr sz="3600" spc="-195" dirty="0">
                <a:solidFill>
                  <a:srgbClr val="FFFFFF"/>
                </a:solidFill>
                <a:latin typeface="Trebuchet MS"/>
                <a:cs typeface="Trebuchet MS"/>
              </a:rPr>
              <a:t>lc</a:t>
            </a:r>
            <a:r>
              <a:rPr sz="3600" spc="100" dirty="0">
                <a:solidFill>
                  <a:srgbClr val="FFFFFF"/>
                </a:solidFill>
                <a:latin typeface="Trebuchet MS"/>
                <a:cs typeface="Trebuchet MS"/>
              </a:rPr>
              <a:t>o</a:t>
            </a:r>
            <a:r>
              <a:rPr sz="3600" spc="-10" dirty="0">
                <a:solidFill>
                  <a:srgbClr val="FFFFFF"/>
                </a:solidFill>
                <a:latin typeface="Trebuchet MS"/>
                <a:cs typeface="Trebuchet MS"/>
              </a:rPr>
              <a:t>m</a:t>
            </a:r>
            <a:r>
              <a:rPr sz="3600" spc="-110" dirty="0">
                <a:solidFill>
                  <a:srgbClr val="FFFFFF"/>
                </a:solidFill>
                <a:latin typeface="Trebuchet MS"/>
                <a:cs typeface="Trebuchet MS"/>
              </a:rPr>
              <a:t>e</a:t>
            </a:r>
            <a:r>
              <a:rPr sz="3600" spc="-200" dirty="0">
                <a:solidFill>
                  <a:srgbClr val="FFFFFF"/>
                </a:solidFill>
                <a:latin typeface="Trebuchet MS"/>
                <a:cs typeface="Trebuchet MS"/>
              </a:rPr>
              <a:t> </a:t>
            </a:r>
            <a:r>
              <a:rPr sz="3600" spc="-105" dirty="0">
                <a:solidFill>
                  <a:srgbClr val="FFFFFF"/>
                </a:solidFill>
                <a:latin typeface="Trebuchet MS"/>
                <a:cs typeface="Trebuchet MS"/>
              </a:rPr>
              <a:t>t</a:t>
            </a:r>
            <a:r>
              <a:rPr sz="3600" spc="100" dirty="0">
                <a:solidFill>
                  <a:srgbClr val="FFFFFF"/>
                </a:solidFill>
                <a:latin typeface="Trebuchet MS"/>
                <a:cs typeface="Trebuchet MS"/>
              </a:rPr>
              <a:t>o</a:t>
            </a:r>
            <a:r>
              <a:rPr sz="3600" spc="-200" dirty="0">
                <a:solidFill>
                  <a:srgbClr val="FFFFFF"/>
                </a:solidFill>
                <a:latin typeface="Trebuchet MS"/>
                <a:cs typeface="Trebuchet MS"/>
              </a:rPr>
              <a:t> </a:t>
            </a:r>
            <a:r>
              <a:rPr sz="3600" spc="-90" dirty="0">
                <a:solidFill>
                  <a:srgbClr val="FFFFFF"/>
                </a:solidFill>
                <a:latin typeface="Trebuchet MS"/>
                <a:cs typeface="Trebuchet MS"/>
              </a:rPr>
              <a:t>t</a:t>
            </a:r>
            <a:r>
              <a:rPr sz="3600" spc="-5" dirty="0">
                <a:solidFill>
                  <a:srgbClr val="FFFFFF"/>
                </a:solidFill>
                <a:latin typeface="Trebuchet MS"/>
                <a:cs typeface="Trebuchet MS"/>
              </a:rPr>
              <a:t>h</a:t>
            </a:r>
            <a:r>
              <a:rPr sz="3600" spc="-110" dirty="0">
                <a:solidFill>
                  <a:srgbClr val="FFFFFF"/>
                </a:solidFill>
                <a:latin typeface="Trebuchet MS"/>
                <a:cs typeface="Trebuchet MS"/>
              </a:rPr>
              <a:t>e</a:t>
            </a:r>
            <a:r>
              <a:rPr sz="3600" spc="-200" dirty="0">
                <a:solidFill>
                  <a:srgbClr val="FFFFFF"/>
                </a:solidFill>
                <a:latin typeface="Trebuchet MS"/>
                <a:cs typeface="Trebuchet MS"/>
              </a:rPr>
              <a:t> </a:t>
            </a:r>
            <a:r>
              <a:rPr sz="3600" spc="-170" dirty="0">
                <a:solidFill>
                  <a:srgbClr val="FFFFFF"/>
                </a:solidFill>
                <a:latin typeface="Trebuchet MS"/>
                <a:cs typeface="Trebuchet MS"/>
              </a:rPr>
              <a:t>i</a:t>
            </a:r>
            <a:r>
              <a:rPr sz="3600" dirty="0">
                <a:solidFill>
                  <a:srgbClr val="FFFFFF"/>
                </a:solidFill>
                <a:latin typeface="Trebuchet MS"/>
                <a:cs typeface="Trebuchet MS"/>
              </a:rPr>
              <a:t>nn</a:t>
            </a:r>
            <a:r>
              <a:rPr sz="3600" spc="85" dirty="0">
                <a:solidFill>
                  <a:srgbClr val="FFFFFF"/>
                </a:solidFill>
                <a:latin typeface="Trebuchet MS"/>
                <a:cs typeface="Trebuchet MS"/>
              </a:rPr>
              <a:t>o</a:t>
            </a:r>
            <a:r>
              <a:rPr sz="3600" spc="-20" dirty="0">
                <a:solidFill>
                  <a:srgbClr val="FFFFFF"/>
                </a:solidFill>
                <a:latin typeface="Trebuchet MS"/>
                <a:cs typeface="Trebuchet MS"/>
              </a:rPr>
              <a:t>v</a:t>
            </a:r>
            <a:r>
              <a:rPr sz="3600" spc="-70" dirty="0">
                <a:solidFill>
                  <a:srgbClr val="FFFFFF"/>
                </a:solidFill>
                <a:latin typeface="Trebuchet MS"/>
                <a:cs typeface="Trebuchet MS"/>
              </a:rPr>
              <a:t>a</a:t>
            </a:r>
            <a:r>
              <a:rPr sz="3600" spc="-90" dirty="0">
                <a:solidFill>
                  <a:srgbClr val="FFFFFF"/>
                </a:solidFill>
                <a:latin typeface="Trebuchet MS"/>
                <a:cs typeface="Trebuchet MS"/>
              </a:rPr>
              <a:t>t</a:t>
            </a:r>
            <a:r>
              <a:rPr sz="3600" spc="-170" dirty="0">
                <a:solidFill>
                  <a:srgbClr val="FFFFFF"/>
                </a:solidFill>
                <a:latin typeface="Trebuchet MS"/>
                <a:cs typeface="Trebuchet MS"/>
              </a:rPr>
              <a:t>i</a:t>
            </a:r>
            <a:r>
              <a:rPr sz="3600" spc="-20" dirty="0">
                <a:solidFill>
                  <a:srgbClr val="FFFFFF"/>
                </a:solidFill>
                <a:latin typeface="Trebuchet MS"/>
                <a:cs typeface="Trebuchet MS"/>
              </a:rPr>
              <a:t>v</a:t>
            </a:r>
            <a:r>
              <a:rPr sz="3600" spc="-110" dirty="0">
                <a:solidFill>
                  <a:srgbClr val="FFFFFF"/>
                </a:solidFill>
                <a:latin typeface="Trebuchet MS"/>
                <a:cs typeface="Trebuchet MS"/>
              </a:rPr>
              <a:t>e</a:t>
            </a:r>
            <a:r>
              <a:rPr sz="3600" spc="-200" dirty="0">
                <a:solidFill>
                  <a:srgbClr val="FFFFFF"/>
                </a:solidFill>
                <a:latin typeface="Trebuchet MS"/>
                <a:cs typeface="Trebuchet MS"/>
              </a:rPr>
              <a:t> </a:t>
            </a:r>
            <a:r>
              <a:rPr sz="3600" spc="15" dirty="0">
                <a:solidFill>
                  <a:srgbClr val="FFFFFF"/>
                </a:solidFill>
                <a:latin typeface="Trebuchet MS"/>
                <a:cs typeface="Trebuchet MS"/>
              </a:rPr>
              <a:t>w</a:t>
            </a:r>
            <a:r>
              <a:rPr sz="3600" spc="100" dirty="0">
                <a:solidFill>
                  <a:srgbClr val="FFFFFF"/>
                </a:solidFill>
                <a:latin typeface="Trebuchet MS"/>
                <a:cs typeface="Trebuchet MS"/>
              </a:rPr>
              <a:t>o</a:t>
            </a:r>
            <a:r>
              <a:rPr sz="3600" spc="-140" dirty="0">
                <a:solidFill>
                  <a:srgbClr val="FFFFFF"/>
                </a:solidFill>
                <a:latin typeface="Trebuchet MS"/>
                <a:cs typeface="Trebuchet MS"/>
              </a:rPr>
              <a:t>r</a:t>
            </a:r>
            <a:r>
              <a:rPr sz="3600" spc="-195" dirty="0">
                <a:solidFill>
                  <a:srgbClr val="FFFFFF"/>
                </a:solidFill>
                <a:latin typeface="Trebuchet MS"/>
                <a:cs typeface="Trebuchet MS"/>
              </a:rPr>
              <a:t>l</a:t>
            </a:r>
            <a:r>
              <a:rPr sz="3600" spc="-50" dirty="0">
                <a:solidFill>
                  <a:srgbClr val="FFFFFF"/>
                </a:solidFill>
                <a:latin typeface="Trebuchet MS"/>
                <a:cs typeface="Trebuchet MS"/>
              </a:rPr>
              <a:t>d</a:t>
            </a:r>
            <a:r>
              <a:rPr sz="3600" spc="-200" dirty="0">
                <a:solidFill>
                  <a:srgbClr val="FFFFFF"/>
                </a:solidFill>
                <a:latin typeface="Trebuchet MS"/>
                <a:cs typeface="Trebuchet MS"/>
              </a:rPr>
              <a:t> </a:t>
            </a:r>
            <a:r>
              <a:rPr sz="3600" spc="80" dirty="0">
                <a:solidFill>
                  <a:srgbClr val="FFFFFF"/>
                </a:solidFill>
                <a:latin typeface="Trebuchet MS"/>
                <a:cs typeface="Trebuchet MS"/>
              </a:rPr>
              <a:t>o</a:t>
            </a:r>
            <a:r>
              <a:rPr sz="3600" spc="-75" dirty="0">
                <a:solidFill>
                  <a:srgbClr val="FFFFFF"/>
                </a:solidFill>
                <a:latin typeface="Trebuchet MS"/>
                <a:cs typeface="Trebuchet MS"/>
              </a:rPr>
              <a:t>f  </a:t>
            </a:r>
            <a:r>
              <a:rPr sz="3600" i="1" spc="220" dirty="0">
                <a:solidFill>
                  <a:srgbClr val="FFFFFF"/>
                </a:solidFill>
                <a:latin typeface="Trebuchet MS"/>
                <a:cs typeface="Trebuchet MS"/>
              </a:rPr>
              <a:t>M</a:t>
            </a:r>
            <a:r>
              <a:rPr sz="3600" i="1" spc="45" dirty="0">
                <a:solidFill>
                  <a:srgbClr val="FFFFFF"/>
                </a:solidFill>
                <a:latin typeface="Trebuchet MS"/>
                <a:cs typeface="Trebuchet MS"/>
              </a:rPr>
              <a:t>E</a:t>
            </a:r>
            <a:r>
              <a:rPr sz="3600" i="1" spc="240" dirty="0">
                <a:solidFill>
                  <a:srgbClr val="FFFFFF"/>
                </a:solidFill>
                <a:latin typeface="Trebuchet MS"/>
                <a:cs typeface="Trebuchet MS"/>
              </a:rPr>
              <a:t>D</a:t>
            </a:r>
            <a:r>
              <a:rPr sz="3600" i="1" dirty="0">
                <a:solidFill>
                  <a:srgbClr val="FFFFFF"/>
                </a:solidFill>
                <a:latin typeface="Trebuchet MS"/>
                <a:cs typeface="Trebuchet MS"/>
              </a:rPr>
              <a:t>F</a:t>
            </a:r>
            <a:r>
              <a:rPr sz="3600" i="1" spc="195" dirty="0">
                <a:solidFill>
                  <a:srgbClr val="FFFFFF"/>
                </a:solidFill>
                <a:latin typeface="Trebuchet MS"/>
                <a:cs typeface="Trebuchet MS"/>
              </a:rPr>
              <a:t>O</a:t>
            </a:r>
            <a:r>
              <a:rPr sz="3600" i="1" spc="-50" dirty="0">
                <a:solidFill>
                  <a:srgbClr val="FFFFFF"/>
                </a:solidFill>
                <a:latin typeface="Trebuchet MS"/>
                <a:cs typeface="Trebuchet MS"/>
              </a:rPr>
              <a:t>L</a:t>
            </a:r>
            <a:r>
              <a:rPr sz="3600" i="1" spc="-65" dirty="0">
                <a:solidFill>
                  <a:srgbClr val="FFFFFF"/>
                </a:solidFill>
                <a:latin typeface="Trebuchet MS"/>
                <a:cs typeface="Trebuchet MS"/>
              </a:rPr>
              <a:t>I</a:t>
            </a:r>
            <a:r>
              <a:rPr sz="3600" i="1" spc="195" dirty="0">
                <a:solidFill>
                  <a:srgbClr val="FFFFFF"/>
                </a:solidFill>
                <a:latin typeface="Trebuchet MS"/>
                <a:cs typeface="Trebuchet MS"/>
              </a:rPr>
              <a:t>O</a:t>
            </a:r>
            <a:r>
              <a:rPr sz="3600" spc="-395" dirty="0">
                <a:solidFill>
                  <a:srgbClr val="FFFFFF"/>
                </a:solidFill>
                <a:latin typeface="Trebuchet MS"/>
                <a:cs typeface="Trebuchet MS"/>
              </a:rPr>
              <a:t>.</a:t>
            </a:r>
            <a:r>
              <a:rPr sz="3600" spc="-200" dirty="0">
                <a:solidFill>
                  <a:srgbClr val="FFFFFF"/>
                </a:solidFill>
                <a:latin typeface="Trebuchet MS"/>
                <a:cs typeface="Trebuchet MS"/>
              </a:rPr>
              <a:t> </a:t>
            </a:r>
            <a:r>
              <a:rPr lang="en-US" sz="3600" b="0" i="0" dirty="0">
                <a:solidFill>
                  <a:srgbClr val="D1D5DB"/>
                </a:solidFill>
                <a:effectLst/>
                <a:latin typeface="Söhne"/>
              </a:rPr>
              <a:t>In a time when technology is changing our lives and jobs, it is essential that we </a:t>
            </a:r>
            <a:r>
              <a:rPr lang="en-US" sz="3600" b="0" i="0" dirty="0" err="1">
                <a:solidFill>
                  <a:srgbClr val="D1D5DB"/>
                </a:solidFill>
                <a:effectLst/>
                <a:latin typeface="Söhne"/>
              </a:rPr>
              <a:t>utilise</a:t>
            </a:r>
            <a:r>
              <a:rPr lang="en-US" sz="3600" b="0" i="0" dirty="0">
                <a:solidFill>
                  <a:srgbClr val="D1D5DB"/>
                </a:solidFill>
                <a:effectLst/>
                <a:latin typeface="Söhne"/>
              </a:rPr>
              <a:t> its potential to completely transform the healthcare industry. In order to improve patient care and change the healthcare environment, this project aims to address important issues with medical record management and healthcare information access.</a:t>
            </a:r>
            <a:endParaRPr sz="3600" dirty="0">
              <a:latin typeface="Trebuchet MS"/>
              <a:cs typeface="Trebuchet MS"/>
            </a:endParaRPr>
          </a:p>
        </p:txBody>
      </p:sp>
      <p:sp>
        <p:nvSpPr>
          <p:cNvPr id="11" name="object 11"/>
          <p:cNvSpPr/>
          <p:nvPr/>
        </p:nvSpPr>
        <p:spPr>
          <a:xfrm>
            <a:off x="4435997" y="3427062"/>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pic>
        <p:nvPicPr>
          <p:cNvPr id="12" name="object 12"/>
          <p:cNvPicPr/>
          <p:nvPr/>
        </p:nvPicPr>
        <p:blipFill>
          <a:blip r:embed="rId2" cstate="print"/>
          <a:stretch>
            <a:fillRect/>
          </a:stretch>
        </p:blipFill>
        <p:spPr>
          <a:xfrm>
            <a:off x="11092750" y="3321653"/>
            <a:ext cx="6372125" cy="637212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1" y="0"/>
                  </a:lnTo>
                  <a:lnTo>
                    <a:pt x="2749607" y="0"/>
                  </a:lnTo>
                  <a:lnTo>
                    <a:pt x="2941374" y="191368"/>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5"/>
                  </a:moveTo>
                  <a:lnTo>
                    <a:pt x="0" y="191369"/>
                  </a:lnTo>
                  <a:lnTo>
                    <a:pt x="191369" y="0"/>
                  </a:lnTo>
                  <a:lnTo>
                    <a:pt x="1454460" y="0"/>
                  </a:lnTo>
                  <a:lnTo>
                    <a:pt x="630294" y="824165"/>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7"/>
                  </a:moveTo>
                  <a:lnTo>
                    <a:pt x="0" y="1026674"/>
                  </a:lnTo>
                  <a:lnTo>
                    <a:pt x="1025758" y="0"/>
                  </a:lnTo>
                  <a:lnTo>
                    <a:pt x="1412229" y="0"/>
                  </a:lnTo>
                  <a:lnTo>
                    <a:pt x="192233" y="1218907"/>
                  </a:lnTo>
                  <a:close/>
                </a:path>
              </a:pathLst>
            </a:custGeom>
            <a:solidFill>
              <a:srgbClr val="6FB0D9"/>
            </a:solidFill>
          </p:spPr>
          <p:txBody>
            <a:bodyPr wrap="square" lIns="0" tIns="0" rIns="0" bIns="0" rtlCol="0"/>
            <a:lstStyle/>
            <a:p>
              <a:endParaRPr/>
            </a:p>
          </p:txBody>
        </p:sp>
        <p:sp>
          <p:nvSpPr>
            <p:cNvPr id="7" name="object 7"/>
            <p:cNvSpPr/>
            <p:nvPr/>
          </p:nvSpPr>
          <p:spPr>
            <a:xfrm>
              <a:off x="2881776" y="605557"/>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40" y="6448424"/>
                  </a:moveTo>
                  <a:lnTo>
                    <a:pt x="0" y="5202151"/>
                  </a:lnTo>
                  <a:lnTo>
                    <a:pt x="0" y="1247239"/>
                  </a:lnTo>
                  <a:lnTo>
                    <a:pt x="1247239" y="0"/>
                  </a:lnTo>
                  <a:lnTo>
                    <a:pt x="4470201" y="3225462"/>
                  </a:lnTo>
                  <a:lnTo>
                    <a:pt x="1247240" y="6448424"/>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1"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7" y="0"/>
            <a:ext cx="4335145" cy="2166620"/>
          </a:xfrm>
          <a:custGeom>
            <a:avLst/>
            <a:gdLst/>
            <a:ahLst/>
            <a:cxnLst/>
            <a:rect l="l" t="t" r="r" b="b"/>
            <a:pathLst>
              <a:path w="4335145" h="2166620">
                <a:moveTo>
                  <a:pt x="2167322" y="2166481"/>
                </a:moveTo>
                <a:lnTo>
                  <a:pt x="0" y="0"/>
                </a:lnTo>
                <a:lnTo>
                  <a:pt x="4334644" y="0"/>
                </a:lnTo>
                <a:lnTo>
                  <a:pt x="2167322" y="2166481"/>
                </a:lnTo>
                <a:close/>
              </a:path>
            </a:pathLst>
          </a:custGeom>
          <a:solidFill>
            <a:srgbClr val="484B67"/>
          </a:solidFill>
        </p:spPr>
        <p:txBody>
          <a:bodyPr wrap="square" lIns="0" tIns="0" rIns="0" bIns="0" rtlCol="0"/>
          <a:lstStyle/>
          <a:p>
            <a:endParaRPr/>
          </a:p>
        </p:txBody>
      </p:sp>
      <p:sp>
        <p:nvSpPr>
          <p:cNvPr id="12" name="object 12"/>
          <p:cNvSpPr txBox="1">
            <a:spLocks noGrp="1"/>
          </p:cNvSpPr>
          <p:nvPr>
            <p:ph type="title"/>
          </p:nvPr>
        </p:nvSpPr>
        <p:spPr>
          <a:xfrm>
            <a:off x="4470400" y="4262873"/>
            <a:ext cx="11918950" cy="1674817"/>
          </a:xfrm>
          <a:prstGeom prst="rect">
            <a:avLst/>
          </a:prstGeom>
        </p:spPr>
        <p:txBody>
          <a:bodyPr vert="horz" wrap="square" lIns="0" tIns="12700" rIns="0" bIns="0" rtlCol="0">
            <a:spAutoFit/>
          </a:bodyPr>
          <a:lstStyle/>
          <a:p>
            <a:pPr marL="12700">
              <a:lnSpc>
                <a:spcPct val="100000"/>
              </a:lnSpc>
              <a:spcBef>
                <a:spcPts val="100"/>
              </a:spcBef>
            </a:pPr>
            <a:r>
              <a:rPr lang="en-US" sz="5400" spc="540" dirty="0">
                <a:latin typeface="Cooper Black" panose="0208090404030B020404" pitchFamily="18" charset="0"/>
              </a:rPr>
              <a:t>Problems that MEDFOLIO intends to solve:</a:t>
            </a:r>
            <a:endParaRPr sz="5400" dirty="0">
              <a:latin typeface="Cooper Black" panose="0208090404030B020404" pitchFamily="18" charset="0"/>
            </a:endParaRPr>
          </a:p>
        </p:txBody>
      </p:sp>
    </p:spTree>
    <p:extLst>
      <p:ext uri="{BB962C8B-B14F-4D97-AF65-F5344CB8AC3E}">
        <p14:creationId xmlns:p14="http://schemas.microsoft.com/office/powerpoint/2010/main" val="1119840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289187" y="0"/>
            <a:ext cx="3388360" cy="1694180"/>
          </a:xfrm>
          <a:custGeom>
            <a:avLst/>
            <a:gdLst/>
            <a:ahLst/>
            <a:cxnLst/>
            <a:rect l="l" t="t" r="r" b="b"/>
            <a:pathLst>
              <a:path w="3388359" h="1694180">
                <a:moveTo>
                  <a:pt x="1694124" y="1694124"/>
                </a:moveTo>
                <a:lnTo>
                  <a:pt x="0" y="0"/>
                </a:lnTo>
                <a:lnTo>
                  <a:pt x="3388248" y="0"/>
                </a:lnTo>
                <a:lnTo>
                  <a:pt x="1694124" y="1694124"/>
                </a:lnTo>
                <a:close/>
              </a:path>
            </a:pathLst>
          </a:custGeom>
          <a:solidFill>
            <a:srgbClr val="6FB0D9"/>
          </a:solidFill>
        </p:spPr>
        <p:txBody>
          <a:bodyPr wrap="square" lIns="0" tIns="0" rIns="0" bIns="0" rtlCol="0"/>
          <a:lstStyle/>
          <a:p>
            <a:endParaRPr/>
          </a:p>
        </p:txBody>
      </p:sp>
      <p:grpSp>
        <p:nvGrpSpPr>
          <p:cNvPr id="3" name="object 3"/>
          <p:cNvGrpSpPr/>
          <p:nvPr/>
        </p:nvGrpSpPr>
        <p:grpSpPr>
          <a:xfrm>
            <a:off x="0" y="3157499"/>
            <a:ext cx="1786889" cy="3476625"/>
            <a:chOff x="0" y="3157499"/>
            <a:chExt cx="1786889" cy="3476625"/>
          </a:xfrm>
        </p:grpSpPr>
        <p:sp>
          <p:nvSpPr>
            <p:cNvPr id="4" name="object 4"/>
            <p:cNvSpPr/>
            <p:nvPr/>
          </p:nvSpPr>
          <p:spPr>
            <a:xfrm>
              <a:off x="0" y="3695250"/>
              <a:ext cx="1786889" cy="2939415"/>
            </a:xfrm>
            <a:custGeom>
              <a:avLst/>
              <a:gdLst/>
              <a:ahLst/>
              <a:cxnLst/>
              <a:rect l="l" t="t" r="r" b="b"/>
              <a:pathLst>
                <a:path w="1786889" h="2939415">
                  <a:moveTo>
                    <a:pt x="48312" y="2938873"/>
                  </a:moveTo>
                  <a:lnTo>
                    <a:pt x="0" y="2890560"/>
                  </a:lnTo>
                  <a:lnTo>
                    <a:pt x="0" y="586063"/>
                  </a:lnTo>
                  <a:lnTo>
                    <a:pt x="586063" y="0"/>
                  </a:lnTo>
                  <a:lnTo>
                    <a:pt x="1786624" y="1200560"/>
                  </a:lnTo>
                  <a:lnTo>
                    <a:pt x="48312" y="2938873"/>
                  </a:lnTo>
                  <a:close/>
                </a:path>
              </a:pathLst>
            </a:custGeom>
            <a:solidFill>
              <a:srgbClr val="484B67"/>
            </a:solidFill>
          </p:spPr>
          <p:txBody>
            <a:bodyPr wrap="square" lIns="0" tIns="0" rIns="0" bIns="0" rtlCol="0"/>
            <a:lstStyle/>
            <a:p>
              <a:endParaRPr/>
            </a:p>
          </p:txBody>
        </p:sp>
        <p:sp>
          <p:nvSpPr>
            <p:cNvPr id="5" name="object 5"/>
            <p:cNvSpPr/>
            <p:nvPr/>
          </p:nvSpPr>
          <p:spPr>
            <a:xfrm>
              <a:off x="0" y="3157499"/>
              <a:ext cx="681355" cy="1314450"/>
            </a:xfrm>
            <a:custGeom>
              <a:avLst/>
              <a:gdLst/>
              <a:ahLst/>
              <a:cxnLst/>
              <a:rect l="l" t="t" r="r" b="b"/>
              <a:pathLst>
                <a:path w="681355" h="1314450">
                  <a:moveTo>
                    <a:pt x="0" y="1313904"/>
                  </a:moveTo>
                  <a:lnTo>
                    <a:pt x="0" y="48312"/>
                  </a:lnTo>
                  <a:lnTo>
                    <a:pt x="48312" y="0"/>
                  </a:lnTo>
                  <a:lnTo>
                    <a:pt x="681108" y="632795"/>
                  </a:lnTo>
                  <a:lnTo>
                    <a:pt x="0" y="1313904"/>
                  </a:lnTo>
                  <a:close/>
                </a:path>
              </a:pathLst>
            </a:custGeom>
            <a:solidFill>
              <a:srgbClr val="6FB0D9"/>
            </a:solidFill>
          </p:spPr>
          <p:txBody>
            <a:bodyPr wrap="square" lIns="0" tIns="0" rIns="0" bIns="0" rtlCol="0"/>
            <a:lstStyle/>
            <a:p>
              <a:endParaRPr/>
            </a:p>
          </p:txBody>
        </p:sp>
      </p:grpSp>
      <p:grpSp>
        <p:nvGrpSpPr>
          <p:cNvPr id="6" name="object 6"/>
          <p:cNvGrpSpPr/>
          <p:nvPr/>
        </p:nvGrpSpPr>
        <p:grpSpPr>
          <a:xfrm>
            <a:off x="0" y="0"/>
            <a:ext cx="8515985" cy="10287000"/>
            <a:chOff x="0" y="0"/>
            <a:chExt cx="8515985" cy="10287000"/>
          </a:xfrm>
        </p:grpSpPr>
        <p:sp>
          <p:nvSpPr>
            <p:cNvPr id="7" name="object 7"/>
            <p:cNvSpPr/>
            <p:nvPr/>
          </p:nvSpPr>
          <p:spPr>
            <a:xfrm>
              <a:off x="2067500" y="1714999"/>
              <a:ext cx="6448425" cy="6448425"/>
            </a:xfrm>
            <a:custGeom>
              <a:avLst/>
              <a:gdLst/>
              <a:ahLst/>
              <a:cxnLst/>
              <a:rect l="l" t="t" r="r" b="b"/>
              <a:pathLst>
                <a:path w="6448425" h="6448425">
                  <a:moveTo>
                    <a:pt x="3224212" y="6448425"/>
                  </a:moveTo>
                  <a:lnTo>
                    <a:pt x="0" y="3225462"/>
                  </a:lnTo>
                  <a:lnTo>
                    <a:pt x="3224212" y="0"/>
                  </a:lnTo>
                  <a:lnTo>
                    <a:pt x="6448424" y="3225462"/>
                  </a:lnTo>
                  <a:lnTo>
                    <a:pt x="3224212" y="6448425"/>
                  </a:lnTo>
                  <a:close/>
                </a:path>
              </a:pathLst>
            </a:custGeom>
            <a:solidFill>
              <a:srgbClr val="484B67"/>
            </a:solidFill>
          </p:spPr>
          <p:txBody>
            <a:bodyPr wrap="square" lIns="0" tIns="0" rIns="0" bIns="0" rtlCol="0"/>
            <a:lstStyle/>
            <a:p>
              <a:endParaRPr/>
            </a:p>
          </p:txBody>
        </p:sp>
        <p:sp>
          <p:nvSpPr>
            <p:cNvPr id="8" name="object 8"/>
            <p:cNvSpPr/>
            <p:nvPr/>
          </p:nvSpPr>
          <p:spPr>
            <a:xfrm>
              <a:off x="5477500" y="5512500"/>
              <a:ext cx="2990850" cy="2990850"/>
            </a:xfrm>
            <a:custGeom>
              <a:avLst/>
              <a:gdLst/>
              <a:ahLst/>
              <a:cxnLst/>
              <a:rect l="l" t="t" r="r" b="b"/>
              <a:pathLst>
                <a:path w="2990850" h="2990850">
                  <a:moveTo>
                    <a:pt x="194729" y="2990850"/>
                  </a:moveTo>
                  <a:lnTo>
                    <a:pt x="0" y="2796120"/>
                  </a:lnTo>
                  <a:lnTo>
                    <a:pt x="2798616" y="0"/>
                  </a:lnTo>
                  <a:lnTo>
                    <a:pt x="2990850" y="192233"/>
                  </a:lnTo>
                  <a:lnTo>
                    <a:pt x="194729" y="2990850"/>
                  </a:lnTo>
                  <a:close/>
                </a:path>
              </a:pathLst>
            </a:custGeom>
            <a:solidFill>
              <a:srgbClr val="6FB0D9"/>
            </a:solidFill>
          </p:spPr>
          <p:txBody>
            <a:bodyPr wrap="square" lIns="0" tIns="0" rIns="0" bIns="0" rtlCol="0"/>
            <a:lstStyle/>
            <a:p>
              <a:endParaRPr/>
            </a:p>
          </p:txBody>
        </p:sp>
        <p:pic>
          <p:nvPicPr>
            <p:cNvPr id="9" name="object 9"/>
            <p:cNvPicPr/>
            <p:nvPr/>
          </p:nvPicPr>
          <p:blipFill>
            <a:blip r:embed="rId2" cstate="print"/>
            <a:stretch>
              <a:fillRect/>
            </a:stretch>
          </p:blipFill>
          <p:spPr>
            <a:xfrm>
              <a:off x="0" y="5232015"/>
              <a:ext cx="5320567" cy="5054984"/>
            </a:xfrm>
            <a:prstGeom prst="rect">
              <a:avLst/>
            </a:prstGeom>
          </p:spPr>
        </p:pic>
        <p:pic>
          <p:nvPicPr>
            <p:cNvPr id="10" name="object 10"/>
            <p:cNvPicPr/>
            <p:nvPr/>
          </p:nvPicPr>
          <p:blipFill>
            <a:blip r:embed="rId3" cstate="print"/>
            <a:stretch>
              <a:fillRect/>
            </a:stretch>
          </p:blipFill>
          <p:spPr>
            <a:xfrm>
              <a:off x="0" y="0"/>
              <a:ext cx="4753499" cy="4615558"/>
            </a:xfrm>
            <a:prstGeom prst="rect">
              <a:avLst/>
            </a:prstGeom>
          </p:spPr>
        </p:pic>
      </p:grpSp>
      <p:sp>
        <p:nvSpPr>
          <p:cNvPr id="11" name="object 11"/>
          <p:cNvSpPr txBox="1">
            <a:spLocks noGrp="1"/>
          </p:cNvSpPr>
          <p:nvPr>
            <p:ph type="title"/>
          </p:nvPr>
        </p:nvSpPr>
        <p:spPr>
          <a:xfrm>
            <a:off x="8618462" y="125097"/>
            <a:ext cx="8359825" cy="1443985"/>
          </a:xfrm>
          <a:prstGeom prst="rect">
            <a:avLst/>
          </a:prstGeom>
        </p:spPr>
        <p:txBody>
          <a:bodyPr vert="horz" wrap="square" lIns="0" tIns="12700" rIns="0" bIns="0" rtlCol="0">
            <a:spAutoFit/>
          </a:bodyPr>
          <a:lstStyle/>
          <a:p>
            <a:pPr marL="12700">
              <a:lnSpc>
                <a:spcPct val="100000"/>
              </a:lnSpc>
              <a:spcBef>
                <a:spcPts val="100"/>
              </a:spcBef>
            </a:pPr>
            <a:r>
              <a:rPr lang="en-US" b="1" i="0" dirty="0">
                <a:effectLst/>
                <a:latin typeface="Söhne"/>
              </a:rPr>
              <a:t>Problem 1: Inefficient Medical Record Management</a:t>
            </a:r>
            <a:endParaRPr spc="-484" dirty="0">
              <a:latin typeface="Verdana"/>
              <a:cs typeface="Verdana"/>
            </a:endParaRPr>
          </a:p>
        </p:txBody>
      </p:sp>
      <p:sp>
        <p:nvSpPr>
          <p:cNvPr id="13" name="object 13"/>
          <p:cNvSpPr txBox="1"/>
          <p:nvPr/>
        </p:nvSpPr>
        <p:spPr>
          <a:xfrm>
            <a:off x="8672858" y="2065781"/>
            <a:ext cx="6642100" cy="7897675"/>
          </a:xfrm>
          <a:prstGeom prst="rect">
            <a:avLst/>
          </a:prstGeom>
        </p:spPr>
        <p:txBody>
          <a:bodyPr vert="horz" wrap="square" lIns="0" tIns="18415" rIns="0" bIns="0" rtlCol="0">
            <a:spAutoFit/>
          </a:bodyPr>
          <a:lstStyle/>
          <a:p>
            <a:pPr algn="l">
              <a:buFont typeface="Arial" panose="020B0604020202020204" pitchFamily="34" charset="0"/>
              <a:buChar char="•"/>
            </a:pPr>
            <a:r>
              <a:rPr lang="en-US" sz="3200" b="1" i="0" dirty="0">
                <a:solidFill>
                  <a:srgbClr val="D1D5DB"/>
                </a:solidFill>
                <a:effectLst/>
                <a:latin typeface="Söhne"/>
              </a:rPr>
              <a:t>Issue</a:t>
            </a:r>
            <a:r>
              <a:rPr lang="en-US" sz="3200" b="0" i="0" dirty="0">
                <a:solidFill>
                  <a:srgbClr val="D1D5DB"/>
                </a:solidFill>
                <a:effectLst/>
                <a:latin typeface="Söhne"/>
              </a:rPr>
              <a:t>: Traditional paper-based medical record systems can be time-consuming, error-prone, and not easily accessible when needed. Even digital records might be scattered across different healthcare providers, making it challenging to compile a comprehensive medical history.</a:t>
            </a:r>
          </a:p>
          <a:p>
            <a:pPr algn="l">
              <a:buFont typeface="Arial" panose="020B0604020202020204" pitchFamily="34" charset="0"/>
              <a:buChar char="•"/>
            </a:pPr>
            <a:r>
              <a:rPr lang="en-US" sz="3200" b="1" i="0" dirty="0">
                <a:solidFill>
                  <a:srgbClr val="D1D5DB"/>
                </a:solidFill>
                <a:effectLst/>
                <a:latin typeface="Söhne"/>
              </a:rPr>
              <a:t>Solution</a:t>
            </a:r>
            <a:r>
              <a:rPr lang="en-US" sz="3200" b="0" i="0" dirty="0">
                <a:solidFill>
                  <a:srgbClr val="D1D5DB"/>
                </a:solidFill>
                <a:effectLst/>
                <a:latin typeface="Söhne"/>
              </a:rPr>
              <a:t>: </a:t>
            </a:r>
            <a:r>
              <a:rPr lang="en-US" sz="3200" dirty="0" err="1">
                <a:solidFill>
                  <a:srgbClr val="D1D5DB"/>
                </a:solidFill>
                <a:latin typeface="Söhne"/>
              </a:rPr>
              <a:t>Medfolio</a:t>
            </a:r>
            <a:r>
              <a:rPr lang="en-US" sz="3200" dirty="0">
                <a:solidFill>
                  <a:srgbClr val="D1D5DB"/>
                </a:solidFill>
                <a:latin typeface="Söhne"/>
              </a:rPr>
              <a:t> </a:t>
            </a:r>
            <a:r>
              <a:rPr lang="en-US" sz="3200" b="0" i="0" dirty="0">
                <a:solidFill>
                  <a:srgbClr val="D1D5DB"/>
                </a:solidFill>
                <a:effectLst/>
                <a:latin typeface="Söhne"/>
              </a:rPr>
              <a:t>aims to provide a centralized and user-friendly platform for storing and managing medical records, offering healthcare professionals and patients quick and secure access to these records. This will streamline the process of managing and accessing medical information.</a:t>
            </a:r>
          </a:p>
        </p:txBody>
      </p:sp>
      <p:sp>
        <p:nvSpPr>
          <p:cNvPr id="14" name="object 14"/>
          <p:cNvSpPr/>
          <p:nvPr/>
        </p:nvSpPr>
        <p:spPr>
          <a:xfrm>
            <a:off x="8618462" y="1949450"/>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289187" y="0"/>
            <a:ext cx="3388360" cy="1694180"/>
          </a:xfrm>
          <a:custGeom>
            <a:avLst/>
            <a:gdLst/>
            <a:ahLst/>
            <a:cxnLst/>
            <a:rect l="l" t="t" r="r" b="b"/>
            <a:pathLst>
              <a:path w="3388359" h="1694180">
                <a:moveTo>
                  <a:pt x="1694124" y="1694124"/>
                </a:moveTo>
                <a:lnTo>
                  <a:pt x="0" y="0"/>
                </a:lnTo>
                <a:lnTo>
                  <a:pt x="3388248" y="0"/>
                </a:lnTo>
                <a:lnTo>
                  <a:pt x="1694124" y="1694124"/>
                </a:lnTo>
                <a:close/>
              </a:path>
            </a:pathLst>
          </a:custGeom>
          <a:solidFill>
            <a:srgbClr val="6FB0D9"/>
          </a:solidFill>
        </p:spPr>
        <p:txBody>
          <a:bodyPr wrap="square" lIns="0" tIns="0" rIns="0" bIns="0" rtlCol="0"/>
          <a:lstStyle/>
          <a:p>
            <a:endParaRPr/>
          </a:p>
        </p:txBody>
      </p:sp>
      <p:grpSp>
        <p:nvGrpSpPr>
          <p:cNvPr id="3" name="object 3"/>
          <p:cNvGrpSpPr/>
          <p:nvPr/>
        </p:nvGrpSpPr>
        <p:grpSpPr>
          <a:xfrm>
            <a:off x="0" y="3157499"/>
            <a:ext cx="1786889" cy="3476625"/>
            <a:chOff x="0" y="3157499"/>
            <a:chExt cx="1786889" cy="3476625"/>
          </a:xfrm>
        </p:grpSpPr>
        <p:sp>
          <p:nvSpPr>
            <p:cNvPr id="4" name="object 4"/>
            <p:cNvSpPr/>
            <p:nvPr/>
          </p:nvSpPr>
          <p:spPr>
            <a:xfrm>
              <a:off x="0" y="3695250"/>
              <a:ext cx="1786889" cy="2939415"/>
            </a:xfrm>
            <a:custGeom>
              <a:avLst/>
              <a:gdLst/>
              <a:ahLst/>
              <a:cxnLst/>
              <a:rect l="l" t="t" r="r" b="b"/>
              <a:pathLst>
                <a:path w="1786889" h="2939415">
                  <a:moveTo>
                    <a:pt x="48312" y="2938873"/>
                  </a:moveTo>
                  <a:lnTo>
                    <a:pt x="0" y="2890560"/>
                  </a:lnTo>
                  <a:lnTo>
                    <a:pt x="0" y="586063"/>
                  </a:lnTo>
                  <a:lnTo>
                    <a:pt x="586063" y="0"/>
                  </a:lnTo>
                  <a:lnTo>
                    <a:pt x="1786624" y="1200560"/>
                  </a:lnTo>
                  <a:lnTo>
                    <a:pt x="48312" y="2938873"/>
                  </a:lnTo>
                  <a:close/>
                </a:path>
              </a:pathLst>
            </a:custGeom>
            <a:solidFill>
              <a:srgbClr val="484B67"/>
            </a:solidFill>
          </p:spPr>
          <p:txBody>
            <a:bodyPr wrap="square" lIns="0" tIns="0" rIns="0" bIns="0" rtlCol="0"/>
            <a:lstStyle/>
            <a:p>
              <a:endParaRPr/>
            </a:p>
          </p:txBody>
        </p:sp>
        <p:sp>
          <p:nvSpPr>
            <p:cNvPr id="5" name="object 5"/>
            <p:cNvSpPr/>
            <p:nvPr/>
          </p:nvSpPr>
          <p:spPr>
            <a:xfrm>
              <a:off x="0" y="3157499"/>
              <a:ext cx="681355" cy="1314450"/>
            </a:xfrm>
            <a:custGeom>
              <a:avLst/>
              <a:gdLst/>
              <a:ahLst/>
              <a:cxnLst/>
              <a:rect l="l" t="t" r="r" b="b"/>
              <a:pathLst>
                <a:path w="681355" h="1314450">
                  <a:moveTo>
                    <a:pt x="0" y="1313904"/>
                  </a:moveTo>
                  <a:lnTo>
                    <a:pt x="0" y="48312"/>
                  </a:lnTo>
                  <a:lnTo>
                    <a:pt x="48312" y="0"/>
                  </a:lnTo>
                  <a:lnTo>
                    <a:pt x="681108" y="632795"/>
                  </a:lnTo>
                  <a:lnTo>
                    <a:pt x="0" y="1313904"/>
                  </a:lnTo>
                  <a:close/>
                </a:path>
              </a:pathLst>
            </a:custGeom>
            <a:solidFill>
              <a:srgbClr val="6FB0D9"/>
            </a:solidFill>
          </p:spPr>
          <p:txBody>
            <a:bodyPr wrap="square" lIns="0" tIns="0" rIns="0" bIns="0" rtlCol="0"/>
            <a:lstStyle/>
            <a:p>
              <a:endParaRPr/>
            </a:p>
          </p:txBody>
        </p:sp>
      </p:grpSp>
      <p:sp>
        <p:nvSpPr>
          <p:cNvPr id="7" name="object 7"/>
          <p:cNvSpPr/>
          <p:nvPr/>
        </p:nvSpPr>
        <p:spPr>
          <a:xfrm>
            <a:off x="2067500" y="1714999"/>
            <a:ext cx="6448425" cy="6448425"/>
          </a:xfrm>
          <a:custGeom>
            <a:avLst/>
            <a:gdLst/>
            <a:ahLst/>
            <a:cxnLst/>
            <a:rect l="l" t="t" r="r" b="b"/>
            <a:pathLst>
              <a:path w="6448425" h="6448425">
                <a:moveTo>
                  <a:pt x="3224212" y="6448425"/>
                </a:moveTo>
                <a:lnTo>
                  <a:pt x="0" y="3225462"/>
                </a:lnTo>
                <a:lnTo>
                  <a:pt x="3224212" y="0"/>
                </a:lnTo>
                <a:lnTo>
                  <a:pt x="6448424" y="3225462"/>
                </a:lnTo>
                <a:lnTo>
                  <a:pt x="3224212" y="6448425"/>
                </a:lnTo>
                <a:close/>
              </a:path>
            </a:pathLst>
          </a:custGeom>
          <a:solidFill>
            <a:srgbClr val="484B67"/>
          </a:solidFill>
        </p:spPr>
        <p:txBody>
          <a:bodyPr wrap="square" lIns="0" tIns="0" rIns="0" bIns="0" rtlCol="0"/>
          <a:lstStyle/>
          <a:p>
            <a:endParaRPr/>
          </a:p>
        </p:txBody>
      </p:sp>
      <p:sp>
        <p:nvSpPr>
          <p:cNvPr id="8" name="object 8"/>
          <p:cNvSpPr/>
          <p:nvPr/>
        </p:nvSpPr>
        <p:spPr>
          <a:xfrm>
            <a:off x="5477500" y="5512500"/>
            <a:ext cx="2990850" cy="2990850"/>
          </a:xfrm>
          <a:custGeom>
            <a:avLst/>
            <a:gdLst/>
            <a:ahLst/>
            <a:cxnLst/>
            <a:rect l="l" t="t" r="r" b="b"/>
            <a:pathLst>
              <a:path w="2990850" h="2990850">
                <a:moveTo>
                  <a:pt x="194729" y="2990850"/>
                </a:moveTo>
                <a:lnTo>
                  <a:pt x="0" y="2796120"/>
                </a:lnTo>
                <a:lnTo>
                  <a:pt x="2798616" y="0"/>
                </a:lnTo>
                <a:lnTo>
                  <a:pt x="2990850" y="192233"/>
                </a:lnTo>
                <a:lnTo>
                  <a:pt x="194729" y="2990850"/>
                </a:lnTo>
                <a:close/>
              </a:path>
            </a:pathLst>
          </a:custGeom>
          <a:solidFill>
            <a:srgbClr val="6FB0D9"/>
          </a:solidFill>
        </p:spPr>
        <p:txBody>
          <a:bodyPr wrap="square" lIns="0" tIns="0" rIns="0" bIns="0" rtlCol="0"/>
          <a:lstStyle/>
          <a:p>
            <a:endParaRPr/>
          </a:p>
        </p:txBody>
      </p:sp>
      <p:pic>
        <p:nvPicPr>
          <p:cNvPr id="9" name="object 9"/>
          <p:cNvPicPr/>
          <p:nvPr/>
        </p:nvPicPr>
        <p:blipFill>
          <a:blip r:embed="rId2" cstate="print"/>
          <a:stretch>
            <a:fillRect/>
          </a:stretch>
        </p:blipFill>
        <p:spPr>
          <a:xfrm>
            <a:off x="0" y="5232015"/>
            <a:ext cx="5320567" cy="5054984"/>
          </a:xfrm>
          <a:prstGeom prst="rect">
            <a:avLst/>
          </a:prstGeom>
        </p:spPr>
      </p:pic>
      <p:pic>
        <p:nvPicPr>
          <p:cNvPr id="10" name="object 10"/>
          <p:cNvPicPr/>
          <p:nvPr/>
        </p:nvPicPr>
        <p:blipFill>
          <a:blip r:embed="rId3" cstate="print"/>
          <a:stretch>
            <a:fillRect/>
          </a:stretch>
        </p:blipFill>
        <p:spPr>
          <a:xfrm>
            <a:off x="0" y="0"/>
            <a:ext cx="4753499" cy="4615558"/>
          </a:xfrm>
          <a:prstGeom prst="rect">
            <a:avLst/>
          </a:prstGeom>
        </p:spPr>
      </p:pic>
      <p:sp>
        <p:nvSpPr>
          <p:cNvPr id="11" name="object 11"/>
          <p:cNvSpPr txBox="1">
            <a:spLocks noGrp="1"/>
          </p:cNvSpPr>
          <p:nvPr>
            <p:ph type="title"/>
          </p:nvPr>
        </p:nvSpPr>
        <p:spPr>
          <a:xfrm>
            <a:off x="8693150" y="0"/>
            <a:ext cx="8359825" cy="1443985"/>
          </a:xfrm>
          <a:prstGeom prst="rect">
            <a:avLst/>
          </a:prstGeom>
        </p:spPr>
        <p:txBody>
          <a:bodyPr vert="horz" wrap="square" lIns="0" tIns="12700" rIns="0" bIns="0" rtlCol="0">
            <a:spAutoFit/>
          </a:bodyPr>
          <a:lstStyle/>
          <a:p>
            <a:pPr marL="12700">
              <a:lnSpc>
                <a:spcPct val="100000"/>
              </a:lnSpc>
              <a:spcBef>
                <a:spcPts val="100"/>
              </a:spcBef>
            </a:pPr>
            <a:r>
              <a:rPr lang="en-US" b="1" i="0">
                <a:effectLst/>
                <a:latin typeface="Söhne"/>
              </a:rPr>
              <a:t>Problem 2: Lack of Access to Comprehensive Medical History</a:t>
            </a:r>
            <a:endParaRPr spc="-484" dirty="0">
              <a:latin typeface="Verdana"/>
              <a:cs typeface="Verdana"/>
            </a:endParaRPr>
          </a:p>
        </p:txBody>
      </p:sp>
      <p:sp>
        <p:nvSpPr>
          <p:cNvPr id="13" name="object 13"/>
          <p:cNvSpPr txBox="1"/>
          <p:nvPr/>
        </p:nvSpPr>
        <p:spPr>
          <a:xfrm>
            <a:off x="8662002" y="2315932"/>
            <a:ext cx="6810375" cy="7400744"/>
          </a:xfrm>
          <a:prstGeom prst="rect">
            <a:avLst/>
          </a:prstGeom>
        </p:spPr>
        <p:txBody>
          <a:bodyPr vert="horz" wrap="square" lIns="0" tIns="13970" rIns="0" bIns="0" rtlCol="0">
            <a:spAutoFit/>
          </a:bodyPr>
          <a:lstStyle/>
          <a:p>
            <a:pPr algn="l">
              <a:buFont typeface="Arial" panose="020B0604020202020204" pitchFamily="34" charset="0"/>
              <a:buChar char="•"/>
            </a:pPr>
            <a:r>
              <a:rPr lang="en-US" sz="3200" b="1" i="0" dirty="0">
                <a:solidFill>
                  <a:srgbClr val="D1D5DB"/>
                </a:solidFill>
                <a:effectLst/>
                <a:latin typeface="Söhne"/>
              </a:rPr>
              <a:t>Issue</a:t>
            </a:r>
            <a:r>
              <a:rPr lang="en-US" sz="3200" b="0" i="0" dirty="0">
                <a:solidFill>
                  <a:srgbClr val="D1D5DB"/>
                </a:solidFill>
                <a:effectLst/>
                <a:latin typeface="Söhne"/>
              </a:rPr>
              <a:t>: Patients often have treatment histories across multiple healthcare facilities, and obtaining a complete and up-to-date medical history can be a challenge. In emergencies or when seeking care from new providers, a lack of comprehensive information can impact decision-making.</a:t>
            </a:r>
          </a:p>
          <a:p>
            <a:pPr algn="l">
              <a:buFont typeface="Arial" panose="020B0604020202020204" pitchFamily="34" charset="0"/>
              <a:buChar char="•"/>
            </a:pPr>
            <a:r>
              <a:rPr lang="en-US" sz="3200" b="1" i="0" dirty="0">
                <a:solidFill>
                  <a:srgbClr val="D1D5DB"/>
                </a:solidFill>
                <a:effectLst/>
                <a:latin typeface="Söhne"/>
              </a:rPr>
              <a:t>Solution</a:t>
            </a:r>
            <a:r>
              <a:rPr lang="en-US" sz="3200" b="0" i="0" dirty="0">
                <a:solidFill>
                  <a:srgbClr val="D1D5DB"/>
                </a:solidFill>
                <a:effectLst/>
                <a:latin typeface="Söhne"/>
              </a:rPr>
              <a:t>: </a:t>
            </a:r>
            <a:r>
              <a:rPr lang="en-US" sz="3200" dirty="0" err="1">
                <a:solidFill>
                  <a:srgbClr val="D1D5DB"/>
                </a:solidFill>
                <a:latin typeface="Söhne"/>
              </a:rPr>
              <a:t>Medfolio</a:t>
            </a:r>
            <a:r>
              <a:rPr lang="en-US" sz="3200" b="0" i="0" dirty="0">
                <a:solidFill>
                  <a:srgbClr val="D1D5DB"/>
                </a:solidFill>
                <a:effectLst/>
                <a:latin typeface="Söhne"/>
              </a:rPr>
              <a:t> intends to solve this problem by aggregating all relevant medical records in one place, ensuring that healthcare providers can access a patient's complete history, including past treatments and procedures from various sources.</a:t>
            </a:r>
          </a:p>
        </p:txBody>
      </p:sp>
      <p:sp>
        <p:nvSpPr>
          <p:cNvPr id="14" name="object 14"/>
          <p:cNvSpPr/>
          <p:nvPr/>
        </p:nvSpPr>
        <p:spPr>
          <a:xfrm>
            <a:off x="8693150" y="1714999"/>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289187" y="0"/>
            <a:ext cx="3388360" cy="1694180"/>
          </a:xfrm>
          <a:custGeom>
            <a:avLst/>
            <a:gdLst/>
            <a:ahLst/>
            <a:cxnLst/>
            <a:rect l="l" t="t" r="r" b="b"/>
            <a:pathLst>
              <a:path w="3388359" h="1694180">
                <a:moveTo>
                  <a:pt x="1694124" y="1694124"/>
                </a:moveTo>
                <a:lnTo>
                  <a:pt x="0" y="0"/>
                </a:lnTo>
                <a:lnTo>
                  <a:pt x="3388248" y="0"/>
                </a:lnTo>
                <a:lnTo>
                  <a:pt x="1694124" y="1694124"/>
                </a:lnTo>
                <a:close/>
              </a:path>
            </a:pathLst>
          </a:custGeom>
          <a:solidFill>
            <a:srgbClr val="6FB0D9"/>
          </a:solidFill>
        </p:spPr>
        <p:txBody>
          <a:bodyPr wrap="square" lIns="0" tIns="0" rIns="0" bIns="0" rtlCol="0"/>
          <a:lstStyle/>
          <a:p>
            <a:endParaRPr/>
          </a:p>
        </p:txBody>
      </p:sp>
      <p:grpSp>
        <p:nvGrpSpPr>
          <p:cNvPr id="3" name="object 3"/>
          <p:cNvGrpSpPr/>
          <p:nvPr/>
        </p:nvGrpSpPr>
        <p:grpSpPr>
          <a:xfrm>
            <a:off x="0" y="3157499"/>
            <a:ext cx="1786889" cy="3476625"/>
            <a:chOff x="0" y="3157499"/>
            <a:chExt cx="1786889" cy="3476625"/>
          </a:xfrm>
        </p:grpSpPr>
        <p:sp>
          <p:nvSpPr>
            <p:cNvPr id="4" name="object 4"/>
            <p:cNvSpPr/>
            <p:nvPr/>
          </p:nvSpPr>
          <p:spPr>
            <a:xfrm>
              <a:off x="0" y="3695250"/>
              <a:ext cx="1786889" cy="2939415"/>
            </a:xfrm>
            <a:custGeom>
              <a:avLst/>
              <a:gdLst/>
              <a:ahLst/>
              <a:cxnLst/>
              <a:rect l="l" t="t" r="r" b="b"/>
              <a:pathLst>
                <a:path w="1786889" h="2939415">
                  <a:moveTo>
                    <a:pt x="48312" y="2938873"/>
                  </a:moveTo>
                  <a:lnTo>
                    <a:pt x="0" y="2890560"/>
                  </a:lnTo>
                  <a:lnTo>
                    <a:pt x="0" y="586063"/>
                  </a:lnTo>
                  <a:lnTo>
                    <a:pt x="586063" y="0"/>
                  </a:lnTo>
                  <a:lnTo>
                    <a:pt x="1786624" y="1200560"/>
                  </a:lnTo>
                  <a:lnTo>
                    <a:pt x="48312" y="2938873"/>
                  </a:lnTo>
                  <a:close/>
                </a:path>
              </a:pathLst>
            </a:custGeom>
            <a:solidFill>
              <a:srgbClr val="484B67"/>
            </a:solidFill>
          </p:spPr>
          <p:txBody>
            <a:bodyPr wrap="square" lIns="0" tIns="0" rIns="0" bIns="0" rtlCol="0"/>
            <a:lstStyle/>
            <a:p>
              <a:endParaRPr/>
            </a:p>
          </p:txBody>
        </p:sp>
        <p:sp>
          <p:nvSpPr>
            <p:cNvPr id="5" name="object 5"/>
            <p:cNvSpPr/>
            <p:nvPr/>
          </p:nvSpPr>
          <p:spPr>
            <a:xfrm>
              <a:off x="0" y="3157499"/>
              <a:ext cx="681355" cy="1314450"/>
            </a:xfrm>
            <a:custGeom>
              <a:avLst/>
              <a:gdLst/>
              <a:ahLst/>
              <a:cxnLst/>
              <a:rect l="l" t="t" r="r" b="b"/>
              <a:pathLst>
                <a:path w="681355" h="1314450">
                  <a:moveTo>
                    <a:pt x="0" y="1313904"/>
                  </a:moveTo>
                  <a:lnTo>
                    <a:pt x="0" y="48312"/>
                  </a:lnTo>
                  <a:lnTo>
                    <a:pt x="48312" y="0"/>
                  </a:lnTo>
                  <a:lnTo>
                    <a:pt x="681108" y="632795"/>
                  </a:lnTo>
                  <a:lnTo>
                    <a:pt x="0" y="1313904"/>
                  </a:lnTo>
                  <a:close/>
                </a:path>
              </a:pathLst>
            </a:custGeom>
            <a:solidFill>
              <a:srgbClr val="6FB0D9"/>
            </a:solidFill>
          </p:spPr>
          <p:txBody>
            <a:bodyPr wrap="square" lIns="0" tIns="0" rIns="0" bIns="0" rtlCol="0"/>
            <a:lstStyle/>
            <a:p>
              <a:endParaRPr/>
            </a:p>
          </p:txBody>
        </p:sp>
      </p:grpSp>
      <p:sp>
        <p:nvSpPr>
          <p:cNvPr id="7" name="object 7"/>
          <p:cNvSpPr/>
          <p:nvPr/>
        </p:nvSpPr>
        <p:spPr>
          <a:xfrm>
            <a:off x="2067500" y="1714999"/>
            <a:ext cx="6448425" cy="6448425"/>
          </a:xfrm>
          <a:custGeom>
            <a:avLst/>
            <a:gdLst/>
            <a:ahLst/>
            <a:cxnLst/>
            <a:rect l="l" t="t" r="r" b="b"/>
            <a:pathLst>
              <a:path w="6448425" h="6448425">
                <a:moveTo>
                  <a:pt x="3224212" y="6448425"/>
                </a:moveTo>
                <a:lnTo>
                  <a:pt x="0" y="3225462"/>
                </a:lnTo>
                <a:lnTo>
                  <a:pt x="3224212" y="0"/>
                </a:lnTo>
                <a:lnTo>
                  <a:pt x="6448424" y="3225462"/>
                </a:lnTo>
                <a:lnTo>
                  <a:pt x="3224212" y="6448425"/>
                </a:lnTo>
                <a:close/>
              </a:path>
            </a:pathLst>
          </a:custGeom>
          <a:solidFill>
            <a:srgbClr val="484B67"/>
          </a:solidFill>
        </p:spPr>
        <p:txBody>
          <a:bodyPr wrap="square" lIns="0" tIns="0" rIns="0" bIns="0" rtlCol="0"/>
          <a:lstStyle/>
          <a:p>
            <a:endParaRPr/>
          </a:p>
        </p:txBody>
      </p:sp>
      <p:sp>
        <p:nvSpPr>
          <p:cNvPr id="8" name="object 8"/>
          <p:cNvSpPr/>
          <p:nvPr/>
        </p:nvSpPr>
        <p:spPr>
          <a:xfrm>
            <a:off x="5477500" y="5512500"/>
            <a:ext cx="2990850" cy="2990850"/>
          </a:xfrm>
          <a:custGeom>
            <a:avLst/>
            <a:gdLst/>
            <a:ahLst/>
            <a:cxnLst/>
            <a:rect l="l" t="t" r="r" b="b"/>
            <a:pathLst>
              <a:path w="2990850" h="2990850">
                <a:moveTo>
                  <a:pt x="194729" y="2990850"/>
                </a:moveTo>
                <a:lnTo>
                  <a:pt x="0" y="2796120"/>
                </a:lnTo>
                <a:lnTo>
                  <a:pt x="2798616" y="0"/>
                </a:lnTo>
                <a:lnTo>
                  <a:pt x="2990850" y="192233"/>
                </a:lnTo>
                <a:lnTo>
                  <a:pt x="194729" y="2990850"/>
                </a:lnTo>
                <a:close/>
              </a:path>
            </a:pathLst>
          </a:custGeom>
          <a:solidFill>
            <a:srgbClr val="6FB0D9"/>
          </a:solidFill>
        </p:spPr>
        <p:txBody>
          <a:bodyPr wrap="square" lIns="0" tIns="0" rIns="0" bIns="0" rtlCol="0"/>
          <a:lstStyle/>
          <a:p>
            <a:endParaRPr/>
          </a:p>
        </p:txBody>
      </p:sp>
      <p:pic>
        <p:nvPicPr>
          <p:cNvPr id="9" name="object 9"/>
          <p:cNvPicPr/>
          <p:nvPr/>
        </p:nvPicPr>
        <p:blipFill>
          <a:blip r:embed="rId2" cstate="print"/>
          <a:stretch>
            <a:fillRect/>
          </a:stretch>
        </p:blipFill>
        <p:spPr>
          <a:xfrm>
            <a:off x="0" y="5232015"/>
            <a:ext cx="5320567" cy="5054984"/>
          </a:xfrm>
          <a:prstGeom prst="rect">
            <a:avLst/>
          </a:prstGeom>
        </p:spPr>
      </p:pic>
      <p:pic>
        <p:nvPicPr>
          <p:cNvPr id="10" name="object 10"/>
          <p:cNvPicPr/>
          <p:nvPr/>
        </p:nvPicPr>
        <p:blipFill>
          <a:blip r:embed="rId3" cstate="print"/>
          <a:stretch>
            <a:fillRect/>
          </a:stretch>
        </p:blipFill>
        <p:spPr>
          <a:xfrm>
            <a:off x="0" y="0"/>
            <a:ext cx="4753499" cy="4615558"/>
          </a:xfrm>
          <a:prstGeom prst="rect">
            <a:avLst/>
          </a:prstGeom>
        </p:spPr>
      </p:pic>
      <p:sp>
        <p:nvSpPr>
          <p:cNvPr id="11" name="object 11"/>
          <p:cNvSpPr txBox="1">
            <a:spLocks noGrp="1"/>
          </p:cNvSpPr>
          <p:nvPr>
            <p:ph type="title"/>
          </p:nvPr>
        </p:nvSpPr>
        <p:spPr>
          <a:xfrm>
            <a:off x="8693150" y="0"/>
            <a:ext cx="8359825" cy="1443985"/>
          </a:xfrm>
          <a:prstGeom prst="rect">
            <a:avLst/>
          </a:prstGeom>
        </p:spPr>
        <p:txBody>
          <a:bodyPr vert="horz" wrap="square" lIns="0" tIns="12700" rIns="0" bIns="0" rtlCol="0">
            <a:spAutoFit/>
          </a:bodyPr>
          <a:lstStyle/>
          <a:p>
            <a:pPr marL="12700">
              <a:lnSpc>
                <a:spcPct val="100000"/>
              </a:lnSpc>
              <a:spcBef>
                <a:spcPts val="100"/>
              </a:spcBef>
            </a:pPr>
            <a:r>
              <a:rPr lang="en-US" b="1" i="0" dirty="0">
                <a:effectLst/>
                <a:latin typeface="Söhne"/>
              </a:rPr>
              <a:t>Problem 4: some important objectives that are solved.</a:t>
            </a:r>
            <a:endParaRPr spc="-484" dirty="0">
              <a:latin typeface="Verdana"/>
              <a:cs typeface="Verdana"/>
            </a:endParaRPr>
          </a:p>
        </p:txBody>
      </p:sp>
      <p:sp>
        <p:nvSpPr>
          <p:cNvPr id="14" name="object 14"/>
          <p:cNvSpPr/>
          <p:nvPr/>
        </p:nvSpPr>
        <p:spPr>
          <a:xfrm>
            <a:off x="8693150" y="1714999"/>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
        <p:nvSpPr>
          <p:cNvPr id="6" name="TextBox 5">
            <a:extLst>
              <a:ext uri="{FF2B5EF4-FFF2-40B4-BE49-F238E27FC236}">
                <a16:creationId xmlns:a16="http://schemas.microsoft.com/office/drawing/2014/main" id="{B375256C-17F1-A4AF-8A8C-3CF8C1C9FA61}"/>
              </a:ext>
            </a:extLst>
          </p:cNvPr>
          <p:cNvSpPr txBox="1"/>
          <p:nvPr/>
        </p:nvSpPr>
        <p:spPr>
          <a:xfrm>
            <a:off x="9127203" y="2112104"/>
            <a:ext cx="8359825" cy="5632311"/>
          </a:xfrm>
          <a:prstGeom prst="rect">
            <a:avLst/>
          </a:prstGeom>
          <a:noFill/>
        </p:spPr>
        <p:txBody>
          <a:bodyPr wrap="square" rtlCol="0">
            <a:spAutoFit/>
          </a:bodyPr>
          <a:lstStyle/>
          <a:p>
            <a:pPr marL="742950" indent="-742950">
              <a:buAutoNum type="arabicPeriod"/>
            </a:pPr>
            <a:r>
              <a:rPr lang="en-US" sz="4000" dirty="0">
                <a:solidFill>
                  <a:schemeClr val="bg1"/>
                </a:solidFill>
              </a:rPr>
              <a:t>You can find a doctor near you easily.</a:t>
            </a:r>
          </a:p>
          <a:p>
            <a:pPr marL="742950" indent="-742950">
              <a:buAutoNum type="arabicPeriod"/>
            </a:pPr>
            <a:r>
              <a:rPr lang="en-US" sz="4000" dirty="0">
                <a:solidFill>
                  <a:schemeClr val="bg1"/>
                </a:solidFill>
              </a:rPr>
              <a:t>Symptom checker</a:t>
            </a:r>
          </a:p>
          <a:p>
            <a:pPr marL="742950" indent="-742950">
              <a:buAutoNum type="arabicPeriod"/>
            </a:pPr>
            <a:r>
              <a:rPr lang="en-US" sz="4000" dirty="0">
                <a:solidFill>
                  <a:schemeClr val="bg1"/>
                </a:solidFill>
              </a:rPr>
              <a:t>Safe environment for all patient, staff, visitors and to increase overall satisfaction rates of patients, employees and visiting medical </a:t>
            </a:r>
            <a:r>
              <a:rPr lang="en-US" sz="4000">
                <a:solidFill>
                  <a:schemeClr val="bg1"/>
                </a:solidFill>
              </a:rPr>
              <a:t>officers.</a:t>
            </a:r>
          </a:p>
          <a:p>
            <a:pPr marL="742950" indent="-742950">
              <a:buAutoNum type="arabicPeriod"/>
            </a:pPr>
            <a:endParaRPr lang="en-US" sz="4000" dirty="0">
              <a:solidFill>
                <a:schemeClr val="bg1"/>
              </a:solidFill>
            </a:endParaRPr>
          </a:p>
        </p:txBody>
      </p:sp>
    </p:spTree>
    <p:extLst>
      <p:ext uri="{BB962C8B-B14F-4D97-AF65-F5344CB8AC3E}">
        <p14:creationId xmlns:p14="http://schemas.microsoft.com/office/powerpoint/2010/main" val="3318556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463550" y="0"/>
            <a:ext cx="17837073" cy="10280371"/>
            <a:chOff x="2564272" y="0"/>
            <a:chExt cx="15718078" cy="10280371"/>
          </a:xfrm>
        </p:grpSpPr>
        <p:pic>
          <p:nvPicPr>
            <p:cNvPr id="3" name="object 3"/>
            <p:cNvPicPr/>
            <p:nvPr/>
          </p:nvPicPr>
          <p:blipFill>
            <a:blip r:embed="rId2" cstate="print"/>
            <a:stretch>
              <a:fillRect/>
            </a:stretch>
          </p:blipFill>
          <p:spPr>
            <a:xfrm>
              <a:off x="2564272" y="1180041"/>
              <a:ext cx="13197205" cy="8454596"/>
            </a:xfrm>
            <a:prstGeom prst="rect">
              <a:avLst/>
            </a:prstGeom>
          </p:spPr>
        </p:pic>
        <p:sp>
          <p:nvSpPr>
            <p:cNvPr id="4" name="object 4"/>
            <p:cNvSpPr/>
            <p:nvPr/>
          </p:nvSpPr>
          <p:spPr>
            <a:xfrm>
              <a:off x="9849868" y="1266202"/>
              <a:ext cx="6448425" cy="6448425"/>
            </a:xfrm>
            <a:custGeom>
              <a:avLst/>
              <a:gdLst/>
              <a:ahLst/>
              <a:cxnLst/>
              <a:rect l="l" t="t" r="r" b="b"/>
              <a:pathLst>
                <a:path w="6448425" h="6448425">
                  <a:moveTo>
                    <a:pt x="3224212" y="6448424"/>
                  </a:moveTo>
                  <a:lnTo>
                    <a:pt x="0" y="3222962"/>
                  </a:lnTo>
                  <a:lnTo>
                    <a:pt x="3224212" y="0"/>
                  </a:lnTo>
                  <a:lnTo>
                    <a:pt x="6448424" y="3222961"/>
                  </a:lnTo>
                  <a:lnTo>
                    <a:pt x="3224212" y="6448424"/>
                  </a:lnTo>
                  <a:close/>
                </a:path>
              </a:pathLst>
            </a:custGeom>
            <a:solidFill>
              <a:srgbClr val="484B67"/>
            </a:solidFill>
          </p:spPr>
          <p:txBody>
            <a:bodyPr wrap="square" lIns="0" tIns="0" rIns="0" bIns="0" rtlCol="0"/>
            <a:lstStyle/>
            <a:p>
              <a:endParaRPr/>
            </a:p>
          </p:txBody>
        </p:sp>
        <p:sp>
          <p:nvSpPr>
            <p:cNvPr id="5" name="object 5"/>
            <p:cNvSpPr/>
            <p:nvPr/>
          </p:nvSpPr>
          <p:spPr>
            <a:xfrm>
              <a:off x="7159244" y="0"/>
              <a:ext cx="6448425" cy="3677285"/>
            </a:xfrm>
            <a:custGeom>
              <a:avLst/>
              <a:gdLst/>
              <a:ahLst/>
              <a:cxnLst/>
              <a:rect l="l" t="t" r="r" b="b"/>
              <a:pathLst>
                <a:path w="6448425" h="3677285">
                  <a:moveTo>
                    <a:pt x="3224212" y="3677229"/>
                  </a:moveTo>
                  <a:lnTo>
                    <a:pt x="0" y="453017"/>
                  </a:lnTo>
                  <a:lnTo>
                    <a:pt x="453017" y="0"/>
                  </a:lnTo>
                  <a:lnTo>
                    <a:pt x="5995407" y="0"/>
                  </a:lnTo>
                  <a:lnTo>
                    <a:pt x="6448424" y="453017"/>
                  </a:lnTo>
                  <a:lnTo>
                    <a:pt x="3224212" y="3677229"/>
                  </a:lnTo>
                  <a:close/>
                </a:path>
              </a:pathLst>
            </a:custGeom>
            <a:solidFill>
              <a:srgbClr val="6FB0D9"/>
            </a:solidFill>
          </p:spPr>
          <p:txBody>
            <a:bodyPr wrap="square" lIns="0" tIns="0" rIns="0" bIns="0" rtlCol="0"/>
            <a:lstStyle/>
            <a:p>
              <a:endParaRPr/>
            </a:p>
          </p:txBody>
        </p:sp>
        <p:sp>
          <p:nvSpPr>
            <p:cNvPr id="6" name="object 6"/>
            <p:cNvSpPr/>
            <p:nvPr/>
          </p:nvSpPr>
          <p:spPr>
            <a:xfrm>
              <a:off x="11205275" y="2896"/>
              <a:ext cx="7077075" cy="10277475"/>
            </a:xfrm>
            <a:custGeom>
              <a:avLst/>
              <a:gdLst/>
              <a:ahLst/>
              <a:cxnLst/>
              <a:rect l="l" t="t" r="r" b="b"/>
              <a:pathLst>
                <a:path w="7077075" h="10277475">
                  <a:moveTo>
                    <a:pt x="7077074" y="10277474"/>
                  </a:moveTo>
                  <a:lnTo>
                    <a:pt x="0" y="10277474"/>
                  </a:lnTo>
                  <a:lnTo>
                    <a:pt x="0" y="0"/>
                  </a:lnTo>
                  <a:lnTo>
                    <a:pt x="7077074" y="0"/>
                  </a:lnTo>
                  <a:lnTo>
                    <a:pt x="7077074" y="10277474"/>
                  </a:lnTo>
                  <a:close/>
                </a:path>
              </a:pathLst>
            </a:custGeom>
            <a:solidFill>
              <a:srgbClr val="282937"/>
            </a:solidFill>
          </p:spPr>
          <p:txBody>
            <a:bodyPr wrap="square" lIns="0" tIns="0" rIns="0" bIns="0" rtlCol="0"/>
            <a:lstStyle/>
            <a:p>
              <a:endParaRPr/>
            </a:p>
          </p:txBody>
        </p:sp>
      </p:grpSp>
      <p:sp>
        <p:nvSpPr>
          <p:cNvPr id="7" name="object 7"/>
          <p:cNvSpPr txBox="1">
            <a:spLocks noGrp="1"/>
          </p:cNvSpPr>
          <p:nvPr>
            <p:ph type="title"/>
          </p:nvPr>
        </p:nvSpPr>
        <p:spPr>
          <a:xfrm>
            <a:off x="10269469" y="19329"/>
            <a:ext cx="7933172" cy="1443985"/>
          </a:xfrm>
          <a:prstGeom prst="rect">
            <a:avLst/>
          </a:prstGeom>
        </p:spPr>
        <p:txBody>
          <a:bodyPr vert="horz" wrap="square" lIns="0" tIns="12700" rIns="0" bIns="0" rtlCol="0">
            <a:spAutoFit/>
          </a:bodyPr>
          <a:lstStyle/>
          <a:p>
            <a:pPr marL="12700">
              <a:lnSpc>
                <a:spcPct val="100000"/>
              </a:lnSpc>
              <a:spcBef>
                <a:spcPts val="100"/>
              </a:spcBef>
            </a:pPr>
            <a:r>
              <a:rPr lang="en-US" b="1" i="0" dirty="0">
                <a:effectLst/>
                <a:latin typeface="Söhne"/>
              </a:rPr>
              <a:t>Problem 3: Limited Access to Basic Healthcare Information</a:t>
            </a:r>
            <a:endParaRPr spc="175" dirty="0"/>
          </a:p>
        </p:txBody>
      </p:sp>
      <p:sp>
        <p:nvSpPr>
          <p:cNvPr id="9" name="object 9"/>
          <p:cNvSpPr txBox="1"/>
          <p:nvPr/>
        </p:nvSpPr>
        <p:spPr>
          <a:xfrm>
            <a:off x="10496245" y="2191894"/>
            <a:ext cx="6020435" cy="5923416"/>
          </a:xfrm>
          <a:prstGeom prst="rect">
            <a:avLst/>
          </a:prstGeom>
        </p:spPr>
        <p:txBody>
          <a:bodyPr vert="horz" wrap="square" lIns="0" tIns="13970" rIns="0" bIns="0" rtlCol="0">
            <a:spAutoFit/>
          </a:bodyPr>
          <a:lstStyle/>
          <a:p>
            <a:pPr algn="l">
              <a:buFont typeface="Arial" panose="020B0604020202020204" pitchFamily="34" charset="0"/>
              <a:buChar char="•"/>
            </a:pPr>
            <a:r>
              <a:rPr lang="en-US" sz="3200" b="1" i="0" dirty="0">
                <a:solidFill>
                  <a:srgbClr val="D1D5DB"/>
                </a:solidFill>
                <a:effectLst/>
                <a:latin typeface="Söhne"/>
              </a:rPr>
              <a:t>Issue</a:t>
            </a:r>
            <a:r>
              <a:rPr lang="en-US" sz="3200" b="0" i="0" dirty="0">
                <a:solidFill>
                  <a:srgbClr val="D1D5DB"/>
                </a:solidFill>
                <a:effectLst/>
                <a:latin typeface="Söhne"/>
              </a:rPr>
              <a:t>: Patients may have limited access to accurate and reliable healthcare information, which can lead to confusion, self-diagnosis, or inappropriate self-medication.</a:t>
            </a:r>
          </a:p>
          <a:p>
            <a:pPr algn="l">
              <a:buFont typeface="Arial" panose="020B0604020202020204" pitchFamily="34" charset="0"/>
              <a:buChar char="•"/>
            </a:pPr>
            <a:r>
              <a:rPr lang="en-US" sz="3200" b="1" i="0" dirty="0">
                <a:solidFill>
                  <a:srgbClr val="D1D5DB"/>
                </a:solidFill>
                <a:effectLst/>
                <a:latin typeface="Söhne"/>
              </a:rPr>
              <a:t>Solution</a:t>
            </a:r>
            <a:r>
              <a:rPr lang="en-US" sz="3200" b="0" i="0" dirty="0">
                <a:solidFill>
                  <a:srgbClr val="D1D5DB"/>
                </a:solidFill>
                <a:effectLst/>
                <a:latin typeface="Söhne"/>
              </a:rPr>
              <a:t>: </a:t>
            </a:r>
            <a:r>
              <a:rPr lang="en-US" sz="3200" b="0" i="0" dirty="0" err="1">
                <a:solidFill>
                  <a:srgbClr val="D1D5DB"/>
                </a:solidFill>
                <a:effectLst/>
                <a:latin typeface="Söhne"/>
              </a:rPr>
              <a:t>Medfolio</a:t>
            </a:r>
            <a:r>
              <a:rPr lang="en-US" sz="3200" b="0" i="0" dirty="0">
                <a:solidFill>
                  <a:srgbClr val="D1D5DB"/>
                </a:solidFill>
                <a:effectLst/>
                <a:latin typeface="Söhne"/>
              </a:rPr>
              <a:t> aims to provide basic healthcare information and home remedies to empower patients with accurate, easy-to-understand information. This can help them make informed decisions about their health and well-being.</a:t>
            </a:r>
          </a:p>
        </p:txBody>
      </p:sp>
      <p:sp>
        <p:nvSpPr>
          <p:cNvPr id="10" name="object 10"/>
          <p:cNvSpPr/>
          <p:nvPr/>
        </p:nvSpPr>
        <p:spPr>
          <a:xfrm>
            <a:off x="10281495" y="1670802"/>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7" y="0"/>
            <a:ext cx="5647690" cy="5734685"/>
            <a:chOff x="12640787" y="0"/>
            <a:chExt cx="5647690" cy="5734685"/>
          </a:xfrm>
        </p:grpSpPr>
        <p:sp>
          <p:nvSpPr>
            <p:cNvPr id="3" name="object 3"/>
            <p:cNvSpPr/>
            <p:nvPr/>
          </p:nvSpPr>
          <p:spPr>
            <a:xfrm>
              <a:off x="16373134" y="2795251"/>
              <a:ext cx="1915160" cy="2939415"/>
            </a:xfrm>
            <a:custGeom>
              <a:avLst/>
              <a:gdLst/>
              <a:ahLst/>
              <a:cxnLst/>
              <a:rect l="l" t="t" r="r" b="b"/>
              <a:pathLst>
                <a:path w="1915159" h="2939415">
                  <a:moveTo>
                    <a:pt x="1201425" y="2938873"/>
                  </a:moveTo>
                  <a:lnTo>
                    <a:pt x="0" y="1738312"/>
                  </a:lnTo>
                  <a:lnTo>
                    <a:pt x="1739563" y="0"/>
                  </a:lnTo>
                  <a:lnTo>
                    <a:pt x="1914865" y="175176"/>
                  </a:lnTo>
                  <a:lnTo>
                    <a:pt x="1914865" y="2225946"/>
                  </a:lnTo>
                  <a:lnTo>
                    <a:pt x="1201425" y="2938873"/>
                  </a:lnTo>
                  <a:close/>
                </a:path>
              </a:pathLst>
            </a:custGeom>
            <a:solidFill>
              <a:srgbClr val="484B67"/>
            </a:solidFill>
          </p:spPr>
          <p:txBody>
            <a:bodyPr wrap="square" lIns="0" tIns="0" rIns="0" bIns="0" rtlCol="0"/>
            <a:lstStyle/>
            <a:p>
              <a:endParaRPr/>
            </a:p>
          </p:txBody>
        </p:sp>
        <p:sp>
          <p:nvSpPr>
            <p:cNvPr id="4" name="object 4"/>
            <p:cNvSpPr/>
            <p:nvPr/>
          </p:nvSpPr>
          <p:spPr>
            <a:xfrm>
              <a:off x="12640780" y="11"/>
              <a:ext cx="5647690" cy="4629150"/>
            </a:xfrm>
            <a:custGeom>
              <a:avLst/>
              <a:gdLst/>
              <a:ahLst/>
              <a:cxnLst/>
              <a:rect l="l" t="t" r="r" b="b"/>
              <a:pathLst>
                <a:path w="5647690" h="4629150">
                  <a:moveTo>
                    <a:pt x="5567019" y="2890291"/>
                  </a:moveTo>
                  <a:lnTo>
                    <a:pt x="4936274" y="2257488"/>
                  </a:lnTo>
                  <a:lnTo>
                    <a:pt x="3196717" y="3995801"/>
                  </a:lnTo>
                  <a:lnTo>
                    <a:pt x="3827462" y="4628604"/>
                  </a:lnTo>
                  <a:lnTo>
                    <a:pt x="5567019" y="2890291"/>
                  </a:lnTo>
                  <a:close/>
                </a:path>
                <a:path w="5647690" h="4629150">
                  <a:moveTo>
                    <a:pt x="5647220" y="0"/>
                  </a:moveTo>
                  <a:lnTo>
                    <a:pt x="0" y="0"/>
                  </a:lnTo>
                  <a:lnTo>
                    <a:pt x="3075927" y="3075914"/>
                  </a:lnTo>
                  <a:lnTo>
                    <a:pt x="5647220" y="504634"/>
                  </a:lnTo>
                  <a:lnTo>
                    <a:pt x="5647220" y="0"/>
                  </a:lnTo>
                  <a:close/>
                </a:path>
              </a:pathLst>
            </a:custGeom>
            <a:solidFill>
              <a:srgbClr val="6FB0D9"/>
            </a:solidFill>
          </p:spPr>
          <p:txBody>
            <a:bodyPr wrap="square" lIns="0" tIns="0" rIns="0" bIns="0" rtlCol="0"/>
            <a:lstStyle/>
            <a:p>
              <a:endParaRPr/>
            </a:p>
          </p:txBody>
        </p:sp>
      </p:grpSp>
      <p:sp>
        <p:nvSpPr>
          <p:cNvPr id="5" name="object 5"/>
          <p:cNvSpPr/>
          <p:nvPr/>
        </p:nvSpPr>
        <p:spPr>
          <a:xfrm>
            <a:off x="15062500" y="6675000"/>
            <a:ext cx="3225800" cy="3612515"/>
          </a:xfrm>
          <a:custGeom>
            <a:avLst/>
            <a:gdLst/>
            <a:ahLst/>
            <a:cxnLst/>
            <a:rect l="l" t="t" r="r" b="b"/>
            <a:pathLst>
              <a:path w="3225800" h="3612515">
                <a:moveTo>
                  <a:pt x="3225499" y="3611999"/>
                </a:moveTo>
                <a:lnTo>
                  <a:pt x="386687" y="3611999"/>
                </a:lnTo>
                <a:lnTo>
                  <a:pt x="0" y="3225462"/>
                </a:lnTo>
                <a:lnTo>
                  <a:pt x="3224211" y="0"/>
                </a:lnTo>
                <a:lnTo>
                  <a:pt x="3225499" y="1286"/>
                </a:lnTo>
                <a:lnTo>
                  <a:pt x="3225499" y="3611999"/>
                </a:lnTo>
                <a:close/>
              </a:path>
            </a:pathLst>
          </a:custGeom>
          <a:solidFill>
            <a:srgbClr val="6FB0D9"/>
          </a:solidFill>
        </p:spPr>
        <p:txBody>
          <a:bodyPr wrap="square" lIns="0" tIns="0" rIns="0" bIns="0" rtlCol="0"/>
          <a:lstStyle/>
          <a:p>
            <a:endParaRPr/>
          </a:p>
        </p:txBody>
      </p:sp>
      <p:sp>
        <p:nvSpPr>
          <p:cNvPr id="9" name="object 9"/>
          <p:cNvSpPr txBox="1">
            <a:spLocks noGrp="1"/>
          </p:cNvSpPr>
          <p:nvPr>
            <p:ph type="title"/>
          </p:nvPr>
        </p:nvSpPr>
        <p:spPr>
          <a:xfrm>
            <a:off x="3054351" y="275725"/>
            <a:ext cx="6818967" cy="936154"/>
          </a:xfrm>
          <a:prstGeom prst="rect">
            <a:avLst/>
          </a:prstGeom>
        </p:spPr>
        <p:txBody>
          <a:bodyPr vert="horz" wrap="square" lIns="0" tIns="12700" rIns="0" bIns="0" rtlCol="0">
            <a:spAutoFit/>
          </a:bodyPr>
          <a:lstStyle/>
          <a:p>
            <a:pPr marL="12700">
              <a:lnSpc>
                <a:spcPct val="100000"/>
              </a:lnSpc>
              <a:spcBef>
                <a:spcPts val="100"/>
              </a:spcBef>
            </a:pPr>
            <a:r>
              <a:rPr lang="en-US" sz="6000" spc="145" dirty="0">
                <a:latin typeface="Segoe UI Black" panose="020B0A02040204020203" pitchFamily="34" charset="0"/>
                <a:ea typeface="Segoe UI Black" panose="020B0A02040204020203" pitchFamily="34" charset="0"/>
              </a:rPr>
              <a:t>KEY FEATURES:</a:t>
            </a:r>
            <a:endParaRPr sz="6000" spc="145" dirty="0">
              <a:latin typeface="Segoe UI Black" panose="020B0A02040204020203" pitchFamily="34" charset="0"/>
              <a:ea typeface="Segoe UI Black" panose="020B0A02040204020203" pitchFamily="34" charset="0"/>
            </a:endParaRPr>
          </a:p>
        </p:txBody>
      </p:sp>
      <p:sp>
        <p:nvSpPr>
          <p:cNvPr id="11" name="object 11"/>
          <p:cNvSpPr txBox="1"/>
          <p:nvPr/>
        </p:nvSpPr>
        <p:spPr>
          <a:xfrm>
            <a:off x="3054351" y="2841593"/>
            <a:ext cx="11078585" cy="6108723"/>
          </a:xfrm>
          <a:prstGeom prst="rect">
            <a:avLst/>
          </a:prstGeom>
        </p:spPr>
        <p:txBody>
          <a:bodyPr vert="horz" wrap="square" lIns="0" tIns="14604" rIns="0" bIns="0" rtlCol="0">
            <a:spAutoFit/>
          </a:bodyPr>
          <a:lstStyle/>
          <a:p>
            <a:pPr algn="l">
              <a:buFont typeface="Arial" panose="020B0604020202020204" pitchFamily="34" charset="0"/>
              <a:buChar char="•"/>
            </a:pPr>
            <a:r>
              <a:rPr lang="en-US" sz="3600" b="1" i="0" dirty="0">
                <a:solidFill>
                  <a:srgbClr val="D1D5DB"/>
                </a:solidFill>
                <a:effectLst/>
                <a:latin typeface="Söhne"/>
              </a:rPr>
              <a:t>User-Friendly Interface:</a:t>
            </a:r>
            <a:r>
              <a:rPr lang="en-US" sz="3600" b="0" i="0" dirty="0">
                <a:solidFill>
                  <a:srgbClr val="D1D5DB"/>
                </a:solidFill>
                <a:effectLst/>
                <a:latin typeface="Söhne"/>
              </a:rPr>
              <a:t> An intuitive, user-friendly web application accessible through web browsers and mobile devices, ensuring that both patients and healthcare professionals can navigate the system with ease.</a:t>
            </a:r>
          </a:p>
          <a:p>
            <a:pPr algn="l">
              <a:buFont typeface="Arial" panose="020B0604020202020204" pitchFamily="34" charset="0"/>
              <a:buChar char="•"/>
            </a:pPr>
            <a:r>
              <a:rPr lang="en-US" sz="3600" b="1" i="0" dirty="0">
                <a:solidFill>
                  <a:srgbClr val="D1D5DB"/>
                </a:solidFill>
                <a:effectLst/>
                <a:latin typeface="Söhne"/>
              </a:rPr>
              <a:t>Medical Record Management:</a:t>
            </a:r>
            <a:r>
              <a:rPr lang="en-US" sz="3600" b="0" i="0" dirty="0">
                <a:solidFill>
                  <a:srgbClr val="D1D5DB"/>
                </a:solidFill>
                <a:effectLst/>
                <a:latin typeface="Söhne"/>
              </a:rPr>
              <a:t> A secure and efficient system for creating, editing, and accessing medical records. </a:t>
            </a:r>
          </a:p>
          <a:p>
            <a:pPr algn="l">
              <a:buFont typeface="Arial" panose="020B0604020202020204" pitchFamily="34" charset="0"/>
              <a:buChar char="•"/>
            </a:pPr>
            <a:r>
              <a:rPr lang="en-US" sz="3600" b="1" i="0" dirty="0">
                <a:solidFill>
                  <a:srgbClr val="D1D5DB"/>
                </a:solidFill>
                <a:effectLst/>
                <a:latin typeface="Söhne"/>
              </a:rPr>
              <a:t>Comprehensive Healthcare Information:</a:t>
            </a:r>
            <a:r>
              <a:rPr lang="en-US" sz="3600" b="0" i="0" dirty="0">
                <a:solidFill>
                  <a:srgbClr val="D1D5DB"/>
                </a:solidFill>
                <a:effectLst/>
                <a:latin typeface="Söhne"/>
              </a:rPr>
              <a:t> A dedicated section featuring articles, symptom checkers, and recommendations for home remedies and lifestyle changes.</a:t>
            </a:r>
          </a:p>
          <a:p>
            <a:pPr algn="l"/>
            <a:endParaRPr lang="en-US" sz="3600" b="0" i="0" dirty="0">
              <a:solidFill>
                <a:srgbClr val="D1D5DB"/>
              </a:solidFill>
              <a:effectLst/>
              <a:latin typeface="Söhne"/>
            </a:endParaRPr>
          </a:p>
        </p:txBody>
      </p:sp>
      <p:sp>
        <p:nvSpPr>
          <p:cNvPr id="12" name="object 12"/>
          <p:cNvSpPr/>
          <p:nvPr/>
        </p:nvSpPr>
        <p:spPr>
          <a:xfrm>
            <a:off x="3710565" y="1547093"/>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grpSp>
        <p:nvGrpSpPr>
          <p:cNvPr id="13" name="object 13"/>
          <p:cNvGrpSpPr/>
          <p:nvPr/>
        </p:nvGrpSpPr>
        <p:grpSpPr>
          <a:xfrm>
            <a:off x="1" y="686057"/>
            <a:ext cx="3054350" cy="9059904"/>
            <a:chOff x="0" y="686057"/>
            <a:chExt cx="3863975" cy="9601200"/>
          </a:xfrm>
        </p:grpSpPr>
        <p:sp>
          <p:nvSpPr>
            <p:cNvPr id="14" name="object 14"/>
            <p:cNvSpPr/>
            <p:nvPr/>
          </p:nvSpPr>
          <p:spPr>
            <a:xfrm>
              <a:off x="0" y="686057"/>
              <a:ext cx="2930525" cy="5860415"/>
            </a:xfrm>
            <a:custGeom>
              <a:avLst/>
              <a:gdLst/>
              <a:ahLst/>
              <a:cxnLst/>
              <a:rect l="l" t="t" r="r" b="b"/>
              <a:pathLst>
                <a:path w="2930525" h="5860415">
                  <a:moveTo>
                    <a:pt x="0" y="5860291"/>
                  </a:moveTo>
                  <a:lnTo>
                    <a:pt x="0" y="0"/>
                  </a:lnTo>
                  <a:lnTo>
                    <a:pt x="2930145" y="2929009"/>
                  </a:lnTo>
                  <a:lnTo>
                    <a:pt x="0" y="5860291"/>
                  </a:lnTo>
                  <a:close/>
                </a:path>
              </a:pathLst>
            </a:custGeom>
            <a:solidFill>
              <a:srgbClr val="484B67"/>
            </a:solidFill>
          </p:spPr>
          <p:txBody>
            <a:bodyPr wrap="square" lIns="0" tIns="0" rIns="0" bIns="0" rtlCol="0"/>
            <a:lstStyle/>
            <a:p>
              <a:endParaRPr/>
            </a:p>
          </p:txBody>
        </p:sp>
        <p:sp>
          <p:nvSpPr>
            <p:cNvPr id="15" name="object 15"/>
            <p:cNvSpPr/>
            <p:nvPr/>
          </p:nvSpPr>
          <p:spPr>
            <a:xfrm>
              <a:off x="0" y="6216954"/>
              <a:ext cx="3863975" cy="4070350"/>
            </a:xfrm>
            <a:custGeom>
              <a:avLst/>
              <a:gdLst/>
              <a:ahLst/>
              <a:cxnLst/>
              <a:rect l="l" t="t" r="r" b="b"/>
              <a:pathLst>
                <a:path w="3863975" h="4070350">
                  <a:moveTo>
                    <a:pt x="3018027" y="4070045"/>
                  </a:moveTo>
                  <a:lnTo>
                    <a:pt x="0" y="4070045"/>
                  </a:lnTo>
                  <a:lnTo>
                    <a:pt x="0" y="639648"/>
                  </a:lnTo>
                  <a:lnTo>
                    <a:pt x="639648" y="0"/>
                  </a:lnTo>
                  <a:lnTo>
                    <a:pt x="3863861" y="3224212"/>
                  </a:lnTo>
                  <a:lnTo>
                    <a:pt x="3018027" y="4070045"/>
                  </a:lnTo>
                  <a:close/>
                </a:path>
              </a:pathLst>
            </a:custGeom>
            <a:solidFill>
              <a:srgbClr val="6FB0D9"/>
            </a:solidFill>
          </p:spPr>
          <p:txBody>
            <a:bodyPr wrap="square" lIns="0" tIns="0" rIns="0" bIns="0" rtlCol="0"/>
            <a:lstStyle/>
            <a:p>
              <a:endParaRPr/>
            </a:p>
          </p:txBody>
        </p:sp>
      </p:grpSp>
    </p:spTree>
    <p:extLst>
      <p:ext uri="{BB962C8B-B14F-4D97-AF65-F5344CB8AC3E}">
        <p14:creationId xmlns:p14="http://schemas.microsoft.com/office/powerpoint/2010/main" val="3342242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64773-BC56-94A3-01E0-922DA602BC2B}"/>
              </a:ext>
            </a:extLst>
          </p:cNvPr>
          <p:cNvSpPr>
            <a:spLocks noGrp="1"/>
          </p:cNvSpPr>
          <p:nvPr>
            <p:ph type="title"/>
          </p:nvPr>
        </p:nvSpPr>
        <p:spPr>
          <a:xfrm>
            <a:off x="5797550" y="3672522"/>
            <a:ext cx="6705600" cy="2954655"/>
          </a:xfrm>
        </p:spPr>
        <p:txBody>
          <a:bodyPr/>
          <a:lstStyle/>
          <a:p>
            <a:pPr algn="ctr"/>
            <a:r>
              <a:rPr lang="en-US" sz="9600" dirty="0">
                <a:latin typeface="Cooper Black" panose="0208090404030B020404" pitchFamily="18" charset="0"/>
              </a:rPr>
              <a:t>Tools Used</a:t>
            </a:r>
            <a:endParaRPr lang="en-IN" sz="9600" dirty="0">
              <a:latin typeface="Cooper Black" panose="0208090404030B020404" pitchFamily="18" charset="0"/>
            </a:endParaRPr>
          </a:p>
        </p:txBody>
      </p:sp>
    </p:spTree>
    <p:extLst>
      <p:ext uri="{BB962C8B-B14F-4D97-AF65-F5344CB8AC3E}">
        <p14:creationId xmlns:p14="http://schemas.microsoft.com/office/powerpoint/2010/main" val="18329349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250</TotalTime>
  <Words>537</Words>
  <Application>Microsoft Office PowerPoint</Application>
  <PresentationFormat>Custom</PresentationFormat>
  <Paragraphs>33</Paragraphs>
  <Slides>13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SimSun</vt:lpstr>
      <vt:lpstr>Algerian</vt:lpstr>
      <vt:lpstr>Arial</vt:lpstr>
      <vt:lpstr>Calibri</vt:lpstr>
      <vt:lpstr>Cooper Black</vt:lpstr>
      <vt:lpstr>Georgia</vt:lpstr>
      <vt:lpstr>Segoe UI Black</vt:lpstr>
      <vt:lpstr>Söhne</vt:lpstr>
      <vt:lpstr>Trebuchet MS</vt:lpstr>
      <vt:lpstr>Verdana</vt:lpstr>
      <vt:lpstr>Office Theme</vt:lpstr>
      <vt:lpstr>PowerPoint Presentation</vt:lpstr>
      <vt:lpstr>Introduction:</vt:lpstr>
      <vt:lpstr>Problems that MEDFOLIO intends to solve:</vt:lpstr>
      <vt:lpstr>Problem 1: Inefficient Medical Record Management</vt:lpstr>
      <vt:lpstr>Problem 2: Lack of Access to Comprehensive Medical History</vt:lpstr>
      <vt:lpstr>Problem 4: some important objectives that are solved.</vt:lpstr>
      <vt:lpstr>Problem 3: Limited Access to Basic Healthcare Information</vt:lpstr>
      <vt:lpstr>KEY FEATURES:</vt:lpstr>
      <vt:lpstr>Tools Used</vt:lpstr>
      <vt:lpstr>Front-End (User Interface):</vt:lpstr>
      <vt:lpstr>Back-End (Server-Side):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Saksham Rastogi</dc:creator>
  <cp:lastModifiedBy>Pratham Gaur</cp:lastModifiedBy>
  <cp:revision>5</cp:revision>
  <dcterms:created xsi:type="dcterms:W3CDTF">2023-10-23T05:30:23Z</dcterms:created>
  <dcterms:modified xsi:type="dcterms:W3CDTF">2024-01-25T07:57:45Z</dcterms:modified>
</cp:coreProperties>
</file>